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6"/>
  </p:notesMasterIdLst>
  <p:sldIdLst>
    <p:sldId id="410" r:id="rId6"/>
    <p:sldId id="411" r:id="rId7"/>
    <p:sldId id="412" r:id="rId8"/>
    <p:sldId id="413" r:id="rId9"/>
    <p:sldId id="415" r:id="rId10"/>
    <p:sldId id="416" r:id="rId11"/>
    <p:sldId id="418" r:id="rId12"/>
    <p:sldId id="419" r:id="rId13"/>
    <p:sldId id="420" r:id="rId14"/>
    <p:sldId id="421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84489" autoAdjust="0"/>
  </p:normalViewPr>
  <p:slideViewPr>
    <p:cSldViewPr snapToGrid="0" showGuides="1">
      <p:cViewPr varScale="1">
        <p:scale>
          <a:sx n="74" d="100"/>
          <a:sy n="74" d="100"/>
        </p:scale>
        <p:origin x="1350" y="5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04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2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9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42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7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05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2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8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year6@woodstone.leics.sch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588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Find the total of the fractions. 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Give your answer in its simplest form. 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      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 all the answers need simplifying?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588051"/>
              </a:xfrm>
              <a:prstGeom prst="rect">
                <a:avLst/>
              </a:prstGeom>
              <a:blipFill>
                <a:blip r:embed="rId3"/>
                <a:stretch>
                  <a:fillRect l="-1590" t="-1461" b="-2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E502AD3-90B3-4B4B-B83D-245781DF10FC}"/>
              </a:ext>
            </a:extLst>
          </p:cNvPr>
          <p:cNvSpPr txBox="1"/>
          <p:nvPr/>
        </p:nvSpPr>
        <p:spPr>
          <a:xfrm>
            <a:off x="283335" y="0"/>
            <a:ext cx="768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complete at least one of these per day. Pleas email your work to </a:t>
            </a:r>
            <a:r>
              <a:rPr lang="en-US" dirty="0">
                <a:hlinkClick r:id="rId4"/>
              </a:rPr>
              <a:t>year6@woodstone.leics.sch.uk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540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same digit in both boxes to complete the calculation. </a:t>
            </a:r>
          </a:p>
          <a:p>
            <a:pPr lvl="0">
              <a:lnSpc>
                <a:spcPct val="115000"/>
              </a:lnSpc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more than one way to do it?</a:t>
            </a: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1819207" y="2571628"/>
            <a:ext cx="6294881" cy="2444509"/>
            <a:chOff x="666207" y="2974822"/>
            <a:chExt cx="2136031" cy="829491"/>
          </a:xfrm>
        </p:grpSpPr>
        <p:sp>
          <p:nvSpPr>
            <p:cNvPr id="13" name="Rectangle 12"/>
            <p:cNvSpPr/>
            <p:nvPr/>
          </p:nvSpPr>
          <p:spPr>
            <a:xfrm>
              <a:off x="705395" y="2974822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5395" y="3464679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6207" y="3379771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580203" y="2974822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80203" y="3464679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541015" y="3379771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410352" y="2974822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10352" y="3464679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371164" y="3379771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016492" y="3144639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</m:oMath>
                    </m:oMathPara>
                  </a14:m>
                  <a:endPara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6492" y="3144639"/>
                  <a:ext cx="349455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128376" y="3145413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</m:oMath>
                    </m:oMathPara>
                  </a14:m>
                  <a:endPara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8376" y="3145413"/>
                  <a:ext cx="34945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775028" y="3512145"/>
              <a:ext cx="250976" cy="2088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36653" y="3022798"/>
              <a:ext cx="87031" cy="208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0571" y="3504956"/>
              <a:ext cx="174062" cy="2088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20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884962" y="2764301"/>
            <a:ext cx="256480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29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608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Tommy is simplifying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Tommy’s mistake.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608919"/>
              </a:xfrm>
              <a:prstGeom prst="rect">
                <a:avLst/>
              </a:prstGeom>
              <a:blipFill>
                <a:blip r:embed="rId3"/>
                <a:stretch>
                  <a:fillRect l="-1590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38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Sort the fractions into the table.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see any patterns between the numbers in each column?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relationship between the numerators and denominators?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add three more fractions to each column?</a:t>
            </a:r>
          </a:p>
          <a:p>
            <a:pPr lvl="0"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a fraction is equivalent to _____,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numerator is _______ the denominator.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7170879"/>
                  </p:ext>
                </p:extLst>
              </p:nvPr>
            </p:nvGraphicFramePr>
            <p:xfrm>
              <a:off x="889551" y="1242164"/>
              <a:ext cx="6603999" cy="198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333">
                      <a:extLst>
                        <a:ext uri="{9D8B030D-6E8A-4147-A177-3AD203B41FA5}">
                          <a16:colId xmlns:a16="http://schemas.microsoft.com/office/drawing/2014/main" val="1590497542"/>
                        </a:ext>
                      </a:extLst>
                    </a:gridCol>
                    <a:gridCol w="2201333">
                      <a:extLst>
                        <a:ext uri="{9D8B030D-6E8A-4147-A177-3AD203B41FA5}">
                          <a16:colId xmlns:a16="http://schemas.microsoft.com/office/drawing/2014/main" val="2620585970"/>
                        </a:ext>
                      </a:extLst>
                    </a:gridCol>
                    <a:gridCol w="2201333">
                      <a:extLst>
                        <a:ext uri="{9D8B030D-6E8A-4147-A177-3AD203B41FA5}">
                          <a16:colId xmlns:a16="http://schemas.microsoft.com/office/drawing/2014/main" val="243395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  <a:latin typeface="Gill Sans MT" panose="020B0502020104020203" pitchFamily="34" charset="0"/>
                            </a:rPr>
                            <a:t>Simplifies 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  <a:latin typeface="Gill Sans MT" panose="020B0502020104020203" pitchFamily="34" charset="0"/>
                            </a:rPr>
                            <a:t>Simplifies 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  <a:latin typeface="Gill Sans MT" panose="020B0502020104020203" pitchFamily="34" charset="0"/>
                            </a:rPr>
                            <a:t>Simplifies 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7232409"/>
                      </a:ext>
                    </a:extLst>
                  </a:tr>
                  <a:tr h="1368000"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11428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7170879"/>
                  </p:ext>
                </p:extLst>
              </p:nvPr>
            </p:nvGraphicFramePr>
            <p:xfrm>
              <a:off x="889551" y="1242164"/>
              <a:ext cx="6603999" cy="198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1333">
                      <a:extLst>
                        <a:ext uri="{9D8B030D-6E8A-4147-A177-3AD203B41FA5}">
                          <a16:colId xmlns:a16="http://schemas.microsoft.com/office/drawing/2014/main" val="1590497542"/>
                        </a:ext>
                      </a:extLst>
                    </a:gridCol>
                    <a:gridCol w="2201333">
                      <a:extLst>
                        <a:ext uri="{9D8B030D-6E8A-4147-A177-3AD203B41FA5}">
                          <a16:colId xmlns:a16="http://schemas.microsoft.com/office/drawing/2014/main" val="2620585970"/>
                        </a:ext>
                      </a:extLst>
                    </a:gridCol>
                    <a:gridCol w="2201333">
                      <a:extLst>
                        <a:ext uri="{9D8B030D-6E8A-4147-A177-3AD203B41FA5}">
                          <a16:colId xmlns:a16="http://schemas.microsoft.com/office/drawing/2014/main" val="24339502"/>
                        </a:ext>
                      </a:extLst>
                    </a:gridCol>
                  </a:tblGrid>
                  <a:tr h="619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" t="-980" r="-200552" b="-2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54" t="-980" r="-101108" b="-2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980" r="-829" b="-22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7232409"/>
                      </a:ext>
                    </a:extLst>
                  </a:tr>
                  <a:tr h="1368000"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114284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7701852" y="1528770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852" y="1528770"/>
                <a:ext cx="421082" cy="69073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8185946" y="1528770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946" y="1528770"/>
                <a:ext cx="421082" cy="69073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8670040" y="1528770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0040" y="1528770"/>
                <a:ext cx="421082" cy="69073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9154133" y="1528770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133" y="1528770"/>
                <a:ext cx="421082" cy="69073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9154133" y="2306651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133" y="2306651"/>
                <a:ext cx="421082" cy="69073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8185946" y="2306651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946" y="2306651"/>
                <a:ext cx="421082" cy="69073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8670040" y="2306651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0040" y="2306651"/>
                <a:ext cx="421082" cy="69073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7701852" y="2306651"/>
                <a:ext cx="421082" cy="690731"/>
              </a:xfrm>
              <a:prstGeom prst="roundRect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852" y="2306651"/>
                <a:ext cx="421082" cy="690731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45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858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Rosie is counting backwards in fifths.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She starts at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and counts back nine fifths. 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number does Rosie end on?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Show this on a number line.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858731"/>
              </a:xfrm>
              <a:prstGeom prst="rect">
                <a:avLst/>
              </a:prstGeom>
              <a:blipFill>
                <a:blip r:embed="rId3"/>
                <a:stretch>
                  <a:fillRect l="-1590" t="-2345" b="-5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27594" y="4294812"/>
            <a:ext cx="8993688" cy="1294172"/>
            <a:chOff x="-662151" y="-8022"/>
            <a:chExt cx="10131972" cy="145796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821" y="-8022"/>
              <a:ext cx="9144000" cy="145796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62151" y="-8022"/>
              <a:ext cx="9144000" cy="1457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38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999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Plot the sequences on a number line. 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4,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 5, 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6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  3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,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sequence is the odd one out? Explain why.</a:t>
                </a:r>
              </a:p>
              <a:p>
                <a:pPr lvl="0">
                  <a:defRPr/>
                </a:pPr>
                <a:endParaRPr lang="en-US" sz="2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think of a reason why each of the sequences could be the odd one out?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999976"/>
              </a:xfrm>
              <a:prstGeom prst="rect">
                <a:avLst/>
              </a:prstGeom>
              <a:blipFill>
                <a:blip r:embed="rId3"/>
                <a:stretch>
                  <a:fillRect l="-1590" t="-1118" r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09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digit cards to complete the statements.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three examples of ways you could complete the statement.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one of your ways include an improper fraction?</a:t>
            </a: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2824912" y="1345225"/>
            <a:ext cx="553132" cy="747226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4058310" y="1345225"/>
            <a:ext cx="553132" cy="747226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6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5291708" y="1345225"/>
            <a:ext cx="553132" cy="747226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spect="1"/>
          </p:cNvSpPr>
          <p:nvPr/>
        </p:nvSpPr>
        <p:spPr>
          <a:xfrm>
            <a:off x="6525105" y="1345225"/>
            <a:ext cx="553132" cy="747226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865261" y="2288541"/>
            <a:ext cx="2534719" cy="1787166"/>
            <a:chOff x="666207" y="2893516"/>
            <a:chExt cx="1305882" cy="920744"/>
          </a:xfrm>
        </p:grpSpPr>
        <p:sp>
          <p:nvSpPr>
            <p:cNvPr id="10" name="Rectangle 9"/>
            <p:cNvSpPr/>
            <p:nvPr/>
          </p:nvSpPr>
          <p:spPr>
            <a:xfrm>
              <a:off x="705395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5395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66207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1580203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80203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541015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&gt;</m:t>
                        </m:r>
                      </m:oMath>
                    </m:oMathPara>
                  </a14:m>
                  <a:endPara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784312" y="3383373"/>
              <a:ext cx="65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81914" y="2893516"/>
              <a:ext cx="65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380233" y="2396949"/>
            <a:ext cx="2534719" cy="1875581"/>
            <a:chOff x="666207" y="2939143"/>
            <a:chExt cx="1305882" cy="966295"/>
          </a:xfrm>
        </p:grpSpPr>
        <p:sp>
          <p:nvSpPr>
            <p:cNvPr id="20" name="Rectangle 19"/>
            <p:cNvSpPr/>
            <p:nvPr/>
          </p:nvSpPr>
          <p:spPr>
            <a:xfrm>
              <a:off x="705395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5395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66207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580203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80203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541015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&lt;</m:t>
                        </m:r>
                      </m:oMath>
                    </m:oMathPara>
                  </a14:m>
                  <a:endPara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810321" y="3474551"/>
              <a:ext cx="39563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97268" y="2997963"/>
              <a:ext cx="92497" cy="22199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6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50415" y="4885060"/>
            <a:ext cx="1305882" cy="920744"/>
            <a:chOff x="666207" y="2893516"/>
            <a:chExt cx="1305882" cy="920744"/>
          </a:xfrm>
        </p:grpSpPr>
        <p:sp>
          <p:nvSpPr>
            <p:cNvPr id="30" name="Rectangle 29"/>
            <p:cNvSpPr/>
            <p:nvPr/>
          </p:nvSpPr>
          <p:spPr>
            <a:xfrm>
              <a:off x="705395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5395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66207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580203" y="2939143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80203" y="3429000"/>
              <a:ext cx="339634" cy="3396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41015" y="3344092"/>
              <a:ext cx="4310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&lt;</m:t>
                        </m:r>
                      </m:oMath>
                    </m:oMathPara>
                  </a14:m>
                  <a:endPara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8376" y="3109734"/>
                  <a:ext cx="349455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/>
            <p:cNvSpPr txBox="1"/>
            <p:nvPr/>
          </p:nvSpPr>
          <p:spPr>
            <a:xfrm>
              <a:off x="784312" y="3383373"/>
              <a:ext cx="65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81914" y="2893516"/>
              <a:ext cx="65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179668" y="3420241"/>
            <a:ext cx="767920" cy="8363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66375" y="2489604"/>
            <a:ext cx="7679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34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447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is comparing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Teddy correct?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447517"/>
              </a:xfrm>
              <a:prstGeom prst="rect">
                <a:avLst/>
              </a:prstGeom>
              <a:blipFill>
                <a:blip r:embed="rId3"/>
                <a:stretch>
                  <a:fillRect l="-1590" b="-2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607" y="1197191"/>
            <a:ext cx="1963421" cy="14545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968270" y="1704927"/>
                <a:ext cx="3766323" cy="3311209"/>
              </a:xfrm>
              <a:prstGeom prst="wedgeRoundRectCallout">
                <a:avLst>
                  <a:gd name="adj1" fmla="val 56994"/>
                  <a:gd name="adj2" fmla="val -29224"/>
                  <a:gd name="adj3" fmla="val 16667"/>
                </a:avLst>
              </a:prstGeom>
              <a:solidFill>
                <a:schemeClr val="accent5">
                  <a:alpha val="2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To find the lowest common multiple, I will multiply 8 and 12 together.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mbria Math" panose="02040503050406030204" pitchFamily="18" charset="0"/>
                  </a:rPr>
                  <a:t>12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 96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I will use a common denominator of 96</a:t>
                </a: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270" y="1704927"/>
                <a:ext cx="3766323" cy="3311209"/>
              </a:xfrm>
              <a:prstGeom prst="wedgeRoundRectCallout">
                <a:avLst>
                  <a:gd name="adj1" fmla="val 56994"/>
                  <a:gd name="adj2" fmla="val -29224"/>
                  <a:gd name="adj3" fmla="val 16667"/>
                </a:avLst>
              </a:prstGeom>
              <a:blipFill>
                <a:blip r:embed="rId5"/>
                <a:stretch>
                  <a:fillRect b="-1095"/>
                </a:stretch>
              </a:blip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37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746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 is comparing the fractions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 wants to find a common denominator. 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Explain whether you think this is the most effective strategy.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746090"/>
              </a:xfrm>
              <a:prstGeom prst="rect">
                <a:avLst/>
              </a:prstGeom>
              <a:blipFill>
                <a:blip r:embed="rId3"/>
                <a:stretch>
                  <a:fillRect l="-1590" b="-3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5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73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different pieces of wood have had a fraction chopped off.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are the pieces now, with the fraction that is left.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piece of wood was the longest to begin with?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your answer.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explain your method?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68" t="28054" r="11128" b="19273"/>
          <a:stretch/>
        </p:blipFill>
        <p:spPr>
          <a:xfrm>
            <a:off x="1871213" y="2434013"/>
            <a:ext cx="5061008" cy="23600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>
                <a:spLocks noChangeAspect="1"/>
              </p:cNvSpPr>
              <p:nvPr/>
            </p:nvSpPr>
            <p:spPr>
              <a:xfrm>
                <a:off x="6856696" y="2586907"/>
                <a:ext cx="1163413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696" y="2586907"/>
                <a:ext cx="1163413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>
                <a:spLocks noChangeAspect="1"/>
              </p:cNvSpPr>
              <p:nvPr/>
            </p:nvSpPr>
            <p:spPr>
              <a:xfrm>
                <a:off x="6856696" y="3760425"/>
                <a:ext cx="1163413" cy="898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696" y="3760425"/>
                <a:ext cx="1163413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9525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3232</TotalTime>
  <Words>487</Words>
  <Application>Microsoft Office PowerPoint</Application>
  <PresentationFormat>A4 Paper (210x297 mm)</PresentationFormat>
  <Paragraphs>138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Chris Martin</cp:lastModifiedBy>
  <cp:revision>93</cp:revision>
  <dcterms:created xsi:type="dcterms:W3CDTF">2019-02-04T08:17:32Z</dcterms:created>
  <dcterms:modified xsi:type="dcterms:W3CDTF">2020-11-15T20:26:54Z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