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8" r:id="rId3"/>
    <p:sldId id="269" r:id="rId4"/>
    <p:sldId id="276" r:id="rId5"/>
    <p:sldId id="270" r:id="rId6"/>
    <p:sldId id="279" r:id="rId7"/>
    <p:sldId id="277" r:id="rId8"/>
    <p:sldId id="285" r:id="rId9"/>
    <p:sldId id="286" r:id="rId10"/>
    <p:sldId id="287" r:id="rId11"/>
    <p:sldId id="288" r:id="rId12"/>
    <p:sldId id="289" r:id="rId13"/>
    <p:sldId id="283" r:id="rId14"/>
    <p:sldId id="281" r:id="rId15"/>
    <p:sldId id="282" r:id="rId16"/>
    <p:sldId id="271" r:id="rId17"/>
    <p:sldId id="272" r:id="rId18"/>
    <p:sldId id="274" r:id="rId19"/>
    <p:sldId id="284" r:id="rId20"/>
  </p:sldIdLst>
  <p:sldSz cx="9144000" cy="6858000" type="screen4x3"/>
  <p:notesSz cx="6797675" cy="9926638"/>
  <p:embeddedFontLst>
    <p:embeddedFont>
      <p:font typeface="Sassoon Infant Rg" panose="02000503030000020003" charset="0"/>
      <p:regular r:id="rId23"/>
      <p:bold r:id="rId24"/>
    </p:embeddedFont>
    <p:embeddedFont>
      <p:font typeface="Calibri" panose="020F0502020204030204" pitchFamily="34" charset="0"/>
      <p:regular r:id="rId25"/>
      <p:bold r:id="rId26"/>
      <p:italic r:id="rId27"/>
      <p:boldItalic r:id="rId28"/>
    </p:embeddedFont>
    <p:embeddedFont>
      <p:font typeface="Sassoon Infant Md" panose="02000603050000020003" charset="0"/>
      <p:regular r:id="rId29"/>
    </p:embeddedFont>
    <p:embeddedFont>
      <p:font typeface="BPreplay" panose="0200050300000002000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Lst>
  <p:custShowLst>
    <p:custShow name="Custom Show 1" id="0">
      <p:sldLst>
        <p:sld r:id="rId2"/>
        <p:sld r:id="rId3"/>
        <p:sld r:id="rId4"/>
        <p:sld r:id="rId5"/>
        <p:sld r:id="rId6"/>
        <p:sld r:id="rId7"/>
        <p:sld r:id="rId8"/>
        <p:sld r:id="rId9"/>
        <p:sld r:id="rId10"/>
        <p:sld r:id="rId11"/>
        <p:sld r:id="rId12"/>
        <p:sld r:id="rId13"/>
        <p:sld r:id="rId14"/>
        <p:sld r:id="rId15"/>
        <p:sld r:id="rId16"/>
        <p:sld r:id="rId17"/>
        <p:sld r:id="rId18"/>
        <p:sld r:id="rId19"/>
        <p:sld r:id="rId2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snapToGrid="0" showGuides="1">
      <p:cViewPr varScale="1">
        <p:scale>
          <a:sx n="70" d="100"/>
          <a:sy n="70" d="100"/>
        </p:scale>
        <p:origin x="1308"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sz="quarter" idx="1"/>
          </p:nvPr>
        </p:nvSpPr>
        <p:spPr>
          <a:xfrm>
            <a:off x="3850442" y="0"/>
            <a:ext cx="2945659" cy="498056"/>
          </a:xfrm>
          <a:prstGeom prst="rect">
            <a:avLst/>
          </a:prstGeom>
        </p:spPr>
        <p:txBody>
          <a:bodyPr vert="horz" lIns="95563" tIns="47781" rIns="95563" bIns="47781" rtlCol="0"/>
          <a:lstStyle>
            <a:lvl1pPr algn="r">
              <a:defRPr sz="1300"/>
            </a:lvl1pPr>
          </a:lstStyle>
          <a:p>
            <a:fld id="{6B34F151-63AC-41CE-96F5-7702E930870C}" type="datetimeFigureOut">
              <a:rPr lang="en-GB" smtClean="0"/>
              <a:t>11/09/2019</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5563" tIns="47781" rIns="95563"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2" y="9428584"/>
            <a:ext cx="2945659" cy="498054"/>
          </a:xfrm>
          <a:prstGeom prst="rect">
            <a:avLst/>
          </a:prstGeom>
        </p:spPr>
        <p:txBody>
          <a:bodyPr vert="horz" lIns="95563" tIns="47781" rIns="95563" bIns="47781" rtlCol="0" anchor="b"/>
          <a:lstStyle>
            <a:lvl1pPr algn="r">
              <a:defRPr sz="13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idx="1"/>
          </p:nvPr>
        </p:nvSpPr>
        <p:spPr>
          <a:xfrm>
            <a:off x="3850442" y="0"/>
            <a:ext cx="2945659" cy="498056"/>
          </a:xfrm>
          <a:prstGeom prst="rect">
            <a:avLst/>
          </a:prstGeom>
        </p:spPr>
        <p:txBody>
          <a:bodyPr vert="horz" lIns="95563" tIns="47781" rIns="95563" bIns="47781" rtlCol="0"/>
          <a:lstStyle>
            <a:lvl1pPr algn="r">
              <a:defRPr sz="1300"/>
            </a:lvl1pPr>
          </a:lstStyle>
          <a:p>
            <a:fld id="{3D02C5D1-7818-41B5-ABAD-5E4B38A5388F}" type="datetimeFigureOut">
              <a:rPr lang="en-GB" smtClean="0"/>
              <a:t>11/09/2019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3" tIns="47781" rIns="95563"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3" tIns="47781" rIns="95563"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5563" tIns="47781" rIns="95563"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28584"/>
            <a:ext cx="2945659" cy="498054"/>
          </a:xfrm>
          <a:prstGeom prst="rect">
            <a:avLst/>
          </a:prstGeom>
        </p:spPr>
        <p:txBody>
          <a:bodyPr vert="horz" lIns="95563" tIns="47781" rIns="95563" bIns="47781" rtlCol="0" anchor="b"/>
          <a:lstStyle>
            <a:lvl1pPr algn="r">
              <a:defRPr sz="13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24">
              <a:defRPr/>
            </a:pPr>
            <a:endParaRPr lang="en-GB" sz="4500"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298864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86820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31898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308631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11066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14</a:t>
            </a:fld>
            <a:endParaRPr lang="en-GB"/>
          </a:p>
        </p:txBody>
      </p:sp>
    </p:spTree>
    <p:extLst>
      <p:ext uri="{BB962C8B-B14F-4D97-AF65-F5344CB8AC3E}">
        <p14:creationId xmlns:p14="http://schemas.microsoft.com/office/powerpoint/2010/main" val="74954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15</a:t>
            </a:fld>
            <a:endParaRPr lang="en-GB"/>
          </a:p>
        </p:txBody>
      </p:sp>
    </p:spTree>
    <p:extLst>
      <p:ext uri="{BB962C8B-B14F-4D97-AF65-F5344CB8AC3E}">
        <p14:creationId xmlns:p14="http://schemas.microsoft.com/office/powerpoint/2010/main" val="325150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16</a:t>
            </a:fld>
            <a:endParaRPr lang="en-GB"/>
          </a:p>
        </p:txBody>
      </p:sp>
    </p:spTree>
    <p:extLst>
      <p:ext uri="{BB962C8B-B14F-4D97-AF65-F5344CB8AC3E}">
        <p14:creationId xmlns:p14="http://schemas.microsoft.com/office/powerpoint/2010/main" val="2671908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17</a:t>
            </a:fld>
            <a:endParaRPr lang="en-GB"/>
          </a:p>
        </p:txBody>
      </p:sp>
    </p:spTree>
    <p:extLst>
      <p:ext uri="{BB962C8B-B14F-4D97-AF65-F5344CB8AC3E}">
        <p14:creationId xmlns:p14="http://schemas.microsoft.com/office/powerpoint/2010/main" val="4069052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18</a:t>
            </a:fld>
            <a:endParaRPr lang="en-GB"/>
          </a:p>
        </p:txBody>
      </p:sp>
    </p:spTree>
    <p:extLst>
      <p:ext uri="{BB962C8B-B14F-4D97-AF65-F5344CB8AC3E}">
        <p14:creationId xmlns:p14="http://schemas.microsoft.com/office/powerpoint/2010/main" val="102953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19</a:t>
            </a:fld>
            <a:endParaRPr lang="en-GB"/>
          </a:p>
        </p:txBody>
      </p:sp>
    </p:spTree>
    <p:extLst>
      <p:ext uri="{BB962C8B-B14F-4D97-AF65-F5344CB8AC3E}">
        <p14:creationId xmlns:p14="http://schemas.microsoft.com/office/powerpoint/2010/main" val="38718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63507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421081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391641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196232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351467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42203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89528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275216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11/09/2019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120650" y="225266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a:t>
            </a:r>
            <a:endParaRPr lang="en-GB" altLang="en-US" sz="5000" b="1" dirty="0">
              <a:solidFill>
                <a:schemeClr val="accent6"/>
              </a:solidFill>
              <a:latin typeface="BPreplay" panose="02000503000000020004" pitchFamily="50" charset="0"/>
            </a:endParaRPr>
          </a:p>
          <a:p>
            <a:pPr algn="ctr">
              <a:defRPr/>
            </a:pPr>
            <a:endParaRPr lang="en-GB" dirty="0"/>
          </a:p>
        </p:txBody>
      </p:sp>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sz="2400" dirty="0" smtClean="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The remaining 7 letters of the alphabet</a:t>
            </a: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Digraphs such as </a:t>
            </a:r>
            <a:r>
              <a:rPr lang="en-GB" sz="2800" dirty="0" err="1" smtClean="0">
                <a:solidFill>
                  <a:schemeClr val="bg2">
                    <a:lumMod val="10000"/>
                  </a:schemeClr>
                </a:solidFill>
                <a:latin typeface="Comic Sans MS" panose="030F0702030302020204" pitchFamily="66" charset="0"/>
              </a:rPr>
              <a:t>ch</a:t>
            </a:r>
            <a:r>
              <a:rPr lang="en-GB" sz="2800" dirty="0" smtClean="0">
                <a:solidFill>
                  <a:schemeClr val="bg2">
                    <a:lumMod val="10000"/>
                  </a:schemeClr>
                </a:solidFill>
                <a:latin typeface="Comic Sans MS" panose="030F0702030302020204" pitchFamily="66" charset="0"/>
              </a:rPr>
              <a:t>, </a:t>
            </a:r>
            <a:r>
              <a:rPr lang="en-GB" sz="2800" dirty="0" err="1" smtClean="0">
                <a:solidFill>
                  <a:schemeClr val="bg2">
                    <a:lumMod val="10000"/>
                  </a:schemeClr>
                </a:solidFill>
                <a:latin typeface="Comic Sans MS" panose="030F0702030302020204" pitchFamily="66" charset="0"/>
              </a:rPr>
              <a:t>oo</a:t>
            </a:r>
            <a:r>
              <a:rPr lang="en-GB" sz="2800" dirty="0" smtClean="0">
                <a:solidFill>
                  <a:schemeClr val="bg2">
                    <a:lumMod val="10000"/>
                  </a:schemeClr>
                </a:solidFill>
                <a:latin typeface="Comic Sans MS" panose="030F0702030302020204" pitchFamily="66" charset="0"/>
              </a:rPr>
              <a:t>, </a:t>
            </a:r>
            <a:r>
              <a:rPr lang="en-GB" sz="2800" dirty="0" err="1" smtClean="0">
                <a:solidFill>
                  <a:schemeClr val="bg2">
                    <a:lumMod val="10000"/>
                  </a:schemeClr>
                </a:solidFill>
                <a:latin typeface="Comic Sans MS" panose="030F0702030302020204" pitchFamily="66" charset="0"/>
              </a:rPr>
              <a:t>th</a:t>
            </a:r>
            <a:endParaRPr lang="en-GB" sz="2800" dirty="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Reading captions, sentences and questions </a:t>
            </a:r>
          </a:p>
          <a:p>
            <a:pPr algn="just">
              <a:defRPr/>
            </a:pPr>
            <a:endParaRPr lang="en-GB" sz="2800" dirty="0">
              <a:solidFill>
                <a:schemeClr val="bg2">
                  <a:lumMod val="10000"/>
                </a:schemeClr>
              </a:solidFill>
              <a:latin typeface="Comic Sans MS" panose="030F0702030302020204" pitchFamily="66" charset="0"/>
            </a:endParaRPr>
          </a:p>
          <a:p>
            <a:pPr marL="285750" indent="-285750">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On completion of this phase, children will have learnt the “simple code” – one grapheme for each phoneme in the English language  </a:t>
            </a:r>
          </a:p>
          <a:p>
            <a:pPr marL="285750" indent="-285750" algn="just">
              <a:buFont typeface="Arial" panose="020B0604020202020204" pitchFamily="34" charset="0"/>
              <a:buChar char="•"/>
              <a:defRPr/>
            </a:pPr>
            <a:endParaRPr lang="en-GB" dirty="0" smtClean="0">
              <a:solidFill>
                <a:schemeClr val="bg2">
                  <a:lumMod val="10000"/>
                </a:schemeClr>
              </a:solidFill>
              <a:latin typeface="Comic Sans MS" panose="030F0702030302020204" pitchFamily="66" charset="0"/>
            </a:endParaRPr>
          </a:p>
          <a:p>
            <a:pPr algn="just">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86140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3</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158097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sz="2400" dirty="0" smtClean="0">
              <a:solidFill>
                <a:schemeClr val="bg2">
                  <a:lumMod val="10000"/>
                </a:schemeClr>
              </a:solidFill>
              <a:latin typeface="Comic Sans MS" panose="030F0702030302020204" pitchFamily="66" charset="0"/>
            </a:endParaRPr>
          </a:p>
          <a:p>
            <a:pPr marL="457200" indent="-45720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Children learn to blend and segment longer words with adjacent consonants, e.g. swim, clap, jump </a:t>
            </a:r>
          </a:p>
          <a:p>
            <a:pPr marL="457200" indent="-45720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Begin to learning simple writing rules, e.g. start is ‘</a:t>
            </a:r>
            <a:r>
              <a:rPr lang="en-GB" sz="2800" dirty="0" err="1" smtClean="0">
                <a:solidFill>
                  <a:schemeClr val="bg2">
                    <a:lumMod val="10000"/>
                  </a:schemeClr>
                </a:solidFill>
                <a:latin typeface="Comic Sans MS" panose="030F0702030302020204" pitchFamily="66" charset="0"/>
              </a:rPr>
              <a:t>st</a:t>
            </a:r>
            <a:r>
              <a:rPr lang="en-GB" sz="2800" dirty="0" smtClean="0">
                <a:solidFill>
                  <a:schemeClr val="bg2">
                    <a:lumMod val="10000"/>
                  </a:schemeClr>
                </a:solidFill>
                <a:latin typeface="Comic Sans MS" panose="030F0702030302020204" pitchFamily="66" charset="0"/>
              </a:rPr>
              <a:t>’ not ‘</a:t>
            </a:r>
            <a:r>
              <a:rPr lang="en-GB" sz="2800" dirty="0" err="1" smtClean="0">
                <a:solidFill>
                  <a:schemeClr val="bg2">
                    <a:lumMod val="10000"/>
                  </a:schemeClr>
                </a:solidFill>
                <a:latin typeface="Comic Sans MS" panose="030F0702030302020204" pitchFamily="66" charset="0"/>
              </a:rPr>
              <a:t>sd</a:t>
            </a:r>
            <a:r>
              <a:rPr lang="en-GB" sz="2800" dirty="0" smtClean="0">
                <a:solidFill>
                  <a:schemeClr val="bg2">
                    <a:lumMod val="10000"/>
                  </a:schemeClr>
                </a:solidFill>
                <a:latin typeface="Comic Sans MS" panose="030F0702030302020204" pitchFamily="66" charset="0"/>
              </a:rPr>
              <a:t>’ </a:t>
            </a:r>
          </a:p>
          <a:p>
            <a:pPr marL="457200" indent="-45720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Syllables </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89827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4</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827737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285750" indent="-285750" algn="just">
              <a:buFont typeface="Arial" panose="020B0604020202020204" pitchFamily="34" charset="0"/>
              <a:buChar char="•"/>
              <a:defRPr/>
            </a:pPr>
            <a:r>
              <a:rPr lang="en-GB" sz="2400" b="1" dirty="0" smtClean="0">
                <a:solidFill>
                  <a:schemeClr val="bg2">
                    <a:lumMod val="10000"/>
                  </a:schemeClr>
                </a:solidFill>
                <a:latin typeface="Comic Sans MS" panose="030F0702030302020204" pitchFamily="66" charset="0"/>
              </a:rPr>
              <a:t>“</a:t>
            </a:r>
            <a:r>
              <a:rPr lang="en-GB" sz="2400" dirty="0" smtClean="0">
                <a:solidFill>
                  <a:schemeClr val="bg2">
                    <a:lumMod val="10000"/>
                  </a:schemeClr>
                </a:solidFill>
                <a:latin typeface="Comic Sans MS" panose="030F0702030302020204" pitchFamily="66" charset="0"/>
              </a:rPr>
              <a:t>Complex code” – children learn more graphemes for the phonemes which they already know, plus different ways pronouncing with graphemes they already know </a:t>
            </a:r>
          </a:p>
          <a:p>
            <a:pPr marL="285750" indent="-285750" algn="just">
              <a:buFont typeface="Arial" panose="020B0604020202020204" pitchFamily="34" charset="0"/>
              <a:buChar char="•"/>
              <a:defRPr/>
            </a:pPr>
            <a:endParaRPr lang="en-GB" sz="2400" dirty="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endParaRPr lang="en-GB" sz="2400" dirty="0" smtClean="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endParaRPr lang="en-GB" sz="2400" dirty="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endParaRPr lang="en-GB" sz="2400" dirty="0" smtClean="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Working on different spelling rules</a:t>
            </a:r>
          </a:p>
          <a:p>
            <a:pPr algn="just">
              <a:defRPr/>
            </a:pPr>
            <a:endParaRPr lang="en-GB" sz="2400" b="1" dirty="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87102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5</a:t>
            </a:r>
            <a:endParaRPr lang="en-GB" altLang="en-US" sz="3600" dirty="0">
              <a:solidFill>
                <a:schemeClr val="accent6"/>
              </a:solidFill>
              <a:latin typeface="BPreplay" panose="02000503000000020004" pitchFamily="50" charset="0"/>
            </a:endParaRPr>
          </a:p>
        </p:txBody>
      </p:sp>
      <p:sp>
        <p:nvSpPr>
          <p:cNvPr id="7" name="Rectangle 3"/>
          <p:cNvSpPr>
            <a:spLocks noChangeArrowheads="1"/>
          </p:cNvSpPr>
          <p:nvPr/>
        </p:nvSpPr>
        <p:spPr bwMode="auto">
          <a:xfrm>
            <a:off x="503635" y="3244057"/>
            <a:ext cx="1869423"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6</a:t>
            </a:r>
            <a:endParaRPr lang="en-GB" altLang="en-US" sz="3600" dirty="0">
              <a:solidFill>
                <a:schemeClr val="accent6"/>
              </a:solidFill>
              <a:latin typeface="BPreplay" panose="02000503000000020004" pitchFamily="50" charset="0"/>
            </a:endParaRPr>
          </a:p>
        </p:txBody>
      </p:sp>
      <p:sp>
        <p:nvSpPr>
          <p:cNvPr id="6" name="Rectangle 5"/>
          <p:cNvSpPr/>
          <p:nvPr/>
        </p:nvSpPr>
        <p:spPr>
          <a:xfrm>
            <a:off x="462360" y="3196432"/>
            <a:ext cx="7410401" cy="69395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083613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571500" indent="-571500">
              <a:buFont typeface="Arial" panose="020B0604020202020204" pitchFamily="34" charset="0"/>
              <a:buChar char="•"/>
            </a:pPr>
            <a:r>
              <a:rPr lang="en-GB" altLang="en-US" sz="3600" dirty="0" smtClean="0">
                <a:solidFill>
                  <a:schemeClr val="tx1"/>
                </a:solidFill>
                <a:latin typeface="Comic Sans MS" panose="030F0702030302020204" pitchFamily="66" charset="0"/>
              </a:rPr>
              <a:t>Individual </a:t>
            </a:r>
            <a:r>
              <a:rPr lang="en-GB" altLang="en-US" sz="3600" dirty="0">
                <a:solidFill>
                  <a:schemeClr val="tx1"/>
                </a:solidFill>
                <a:latin typeface="Comic Sans MS" panose="030F0702030302020204" pitchFamily="66" charset="0"/>
              </a:rPr>
              <a:t>reading</a:t>
            </a:r>
          </a:p>
          <a:p>
            <a:pPr marL="571500" indent="-571500">
              <a:buFont typeface="Arial" panose="020B0604020202020204" pitchFamily="34" charset="0"/>
              <a:buChar char="•"/>
            </a:pPr>
            <a:r>
              <a:rPr lang="en-GB" altLang="en-US" sz="3600" dirty="0">
                <a:solidFill>
                  <a:schemeClr val="tx1"/>
                </a:solidFill>
                <a:latin typeface="Comic Sans MS" panose="030F0702030302020204" pitchFamily="66" charset="0"/>
              </a:rPr>
              <a:t>Guided reading</a:t>
            </a:r>
          </a:p>
          <a:p>
            <a:pPr marL="571500" indent="-571500">
              <a:buFont typeface="Arial" panose="020B0604020202020204" pitchFamily="34" charset="0"/>
              <a:buChar char="•"/>
            </a:pPr>
            <a:r>
              <a:rPr lang="en-GB" altLang="en-US" sz="3600" dirty="0" smtClean="0">
                <a:solidFill>
                  <a:schemeClr val="tx1"/>
                </a:solidFill>
                <a:latin typeface="Comic Sans MS" panose="030F0702030302020204" pitchFamily="66" charset="0"/>
              </a:rPr>
              <a:t>Cross curricular</a:t>
            </a:r>
          </a:p>
          <a:p>
            <a:pPr marL="571500" indent="-571500">
              <a:buFont typeface="Arial" panose="020B0604020202020204" pitchFamily="34" charset="0"/>
              <a:buChar char="•"/>
            </a:pPr>
            <a:r>
              <a:rPr lang="en-GB" altLang="en-US" sz="3600" dirty="0">
                <a:solidFill>
                  <a:schemeClr val="tx1"/>
                </a:solidFill>
                <a:latin typeface="Comic Sans MS" panose="030F0702030302020204" pitchFamily="66" charset="0"/>
              </a:rPr>
              <a:t>Boost sessions</a:t>
            </a:r>
          </a:p>
          <a:p>
            <a:pPr marL="571500" indent="-571500">
              <a:buFont typeface="Arial" panose="020B0604020202020204" pitchFamily="34" charset="0"/>
              <a:buChar char="•"/>
            </a:pPr>
            <a:r>
              <a:rPr lang="en-GB" sz="3600" dirty="0">
                <a:solidFill>
                  <a:schemeClr val="bg2">
                    <a:lumMod val="10000"/>
                  </a:schemeClr>
                </a:solidFill>
                <a:latin typeface="Comic Sans MS" panose="030F0702030302020204" pitchFamily="66" charset="0"/>
              </a:rPr>
              <a:t>Challenge </a:t>
            </a:r>
            <a:r>
              <a:rPr lang="en-GB" sz="3600" dirty="0" smtClean="0">
                <a:solidFill>
                  <a:schemeClr val="bg2">
                    <a:lumMod val="10000"/>
                  </a:schemeClr>
                </a:solidFill>
                <a:latin typeface="Comic Sans MS" panose="030F0702030302020204" pitchFamily="66" charset="0"/>
              </a:rPr>
              <a:t>areas</a:t>
            </a:r>
            <a:endParaRPr lang="en-GB" altLang="en-US" sz="3600" dirty="0" smtClean="0">
              <a:solidFill>
                <a:schemeClr val="tx1"/>
              </a:solidFill>
              <a:latin typeface="Comic Sans MS" panose="030F0702030302020204" pitchFamily="66" charset="0"/>
            </a:endParaRPr>
          </a:p>
          <a:p>
            <a:pPr marL="571500" indent="-571500">
              <a:buFont typeface="Arial" panose="020B0604020202020204" pitchFamily="34" charset="0"/>
              <a:buChar char="•"/>
            </a:pPr>
            <a:r>
              <a:rPr lang="en-GB" altLang="en-US" sz="3600" dirty="0" smtClean="0">
                <a:solidFill>
                  <a:schemeClr val="tx1"/>
                </a:solidFill>
                <a:latin typeface="Comic Sans MS" panose="030F0702030302020204" pitchFamily="66" charset="0"/>
              </a:rPr>
              <a:t>Tricky words</a:t>
            </a:r>
          </a:p>
          <a:p>
            <a:pPr marL="571500" indent="-571500">
              <a:buFont typeface="Arial" panose="020B0604020202020204" pitchFamily="34" charset="0"/>
              <a:buChar char="•"/>
            </a:pPr>
            <a:r>
              <a:rPr lang="en-GB" altLang="en-US" sz="3600" dirty="0" smtClean="0">
                <a:solidFill>
                  <a:schemeClr val="tx1"/>
                </a:solidFill>
                <a:latin typeface="Comic Sans MS" panose="030F0702030302020204" pitchFamily="66" charset="0"/>
              </a:rPr>
              <a:t>Flash cards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603639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How do we teach Reading?</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158928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66713" y="1364776"/>
            <a:ext cx="8429625" cy="470186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400" dirty="0">
                <a:solidFill>
                  <a:schemeClr val="bg2">
                    <a:lumMod val="10000"/>
                  </a:schemeClr>
                </a:solidFill>
                <a:latin typeface="Comic Sans MS" panose="030F0702030302020204" pitchFamily="66" charset="0"/>
              </a:rPr>
              <a:t>Children in Year 1 throughout the country will all be taking part in a phonics screening check during the same week in June</a:t>
            </a:r>
            <a:r>
              <a:rPr lang="en-GB" sz="2400" dirty="0" smtClean="0">
                <a:solidFill>
                  <a:schemeClr val="bg2">
                    <a:lumMod val="10000"/>
                  </a:schemeClr>
                </a:solidFill>
                <a:latin typeface="Comic Sans MS" panose="030F0702030302020204" pitchFamily="66" charset="0"/>
              </a:rPr>
              <a:t>. </a:t>
            </a:r>
            <a:endParaRPr lang="en-GB" sz="2400" dirty="0">
              <a:solidFill>
                <a:schemeClr val="bg2">
                  <a:lumMod val="10000"/>
                </a:schemeClr>
              </a:solidFill>
              <a:latin typeface="Comic Sans MS" panose="030F0702030302020204" pitchFamily="66" charset="0"/>
            </a:endParaRPr>
          </a:p>
          <a:p>
            <a:pPr algn="just">
              <a:defRPr/>
            </a:pPr>
            <a:endParaRPr lang="en-GB" sz="2400" dirty="0">
              <a:solidFill>
                <a:schemeClr val="bg2">
                  <a:lumMod val="10000"/>
                </a:schemeClr>
              </a:solidFill>
              <a:latin typeface="Comic Sans MS" panose="030F0702030302020204" pitchFamily="66" charset="0"/>
            </a:endParaRPr>
          </a:p>
          <a:p>
            <a:pPr algn="just">
              <a:defRPr/>
            </a:pPr>
            <a:r>
              <a:rPr lang="en-GB" sz="2400" dirty="0">
                <a:solidFill>
                  <a:schemeClr val="bg2">
                    <a:lumMod val="10000"/>
                  </a:schemeClr>
                </a:solidFill>
                <a:latin typeface="Comic Sans MS" panose="030F0702030302020204" pitchFamily="66" charset="0"/>
              </a:rPr>
              <a:t>The phonics screening check is designed to confirm whether individual children have learnt phonic decoding and blending skills to an appropriate standard.</a:t>
            </a:r>
          </a:p>
          <a:p>
            <a:pPr algn="just">
              <a:defRPr/>
            </a:pPr>
            <a:endParaRPr lang="en-GB" sz="2400" dirty="0">
              <a:solidFill>
                <a:schemeClr val="bg2">
                  <a:lumMod val="10000"/>
                </a:schemeClr>
              </a:solidFill>
              <a:latin typeface="BPreplay" panose="02000503000000020004" pitchFamily="50" charset="0"/>
            </a:endParaRPr>
          </a:p>
          <a:p>
            <a:pPr algn="just">
              <a:defRPr/>
            </a:pPr>
            <a:endParaRPr lang="en-GB" sz="2400" dirty="0" smtClean="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3" name="Rectangle 2"/>
          <p:cNvSpPr/>
          <p:nvPr/>
        </p:nvSpPr>
        <p:spPr>
          <a:xfrm>
            <a:off x="366713" y="354013"/>
            <a:ext cx="7859712" cy="584775"/>
          </a:xfrm>
          <a:prstGeom prst="rect">
            <a:avLst/>
          </a:prstGeom>
        </p:spPr>
        <p:txBody>
          <a:bodyPr wrap="square">
            <a:spAutoFit/>
          </a:bodyPr>
          <a:lstStyle/>
          <a:p>
            <a:pPr algn="ctr">
              <a:lnSpc>
                <a:spcPct val="100000"/>
              </a:lnSpc>
              <a:spcBef>
                <a:spcPct val="0"/>
              </a:spcBef>
              <a:buFontTx/>
              <a:buNone/>
            </a:pPr>
            <a:r>
              <a:rPr lang="en-GB" altLang="en-US" sz="3200" dirty="0">
                <a:solidFill>
                  <a:schemeClr val="accent6"/>
                </a:solidFill>
                <a:latin typeface="BPreplay" panose="02000503000000020004" pitchFamily="50" charset="0"/>
              </a:rPr>
              <a:t>What is the Phonics Screening Check?</a:t>
            </a:r>
          </a:p>
        </p:txBody>
      </p:sp>
    </p:spTree>
    <p:extLst>
      <p:ext uri="{BB962C8B-B14F-4D97-AF65-F5344CB8AC3E}">
        <p14:creationId xmlns:p14="http://schemas.microsoft.com/office/powerpoint/2010/main" val="1155628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800" dirty="0">
                <a:solidFill>
                  <a:schemeClr val="bg2">
                    <a:lumMod val="10000"/>
                  </a:schemeClr>
                </a:solidFill>
                <a:latin typeface="Comic Sans MS" panose="030F0702030302020204" pitchFamily="66" charset="0"/>
              </a:rPr>
              <a:t>The test contains 40 words. </a:t>
            </a:r>
            <a:endParaRPr lang="en-GB" sz="2800" dirty="0" smtClean="0">
              <a:solidFill>
                <a:schemeClr val="bg2">
                  <a:lumMod val="10000"/>
                </a:schemeClr>
              </a:solidFill>
              <a:latin typeface="Comic Sans MS" panose="030F0702030302020204" pitchFamily="66" charset="0"/>
            </a:endParaRPr>
          </a:p>
          <a:p>
            <a:pPr algn="just">
              <a:defRPr/>
            </a:pPr>
            <a:endParaRPr lang="en-GB" sz="2800" dirty="0" smtClean="0">
              <a:solidFill>
                <a:schemeClr val="bg2">
                  <a:lumMod val="10000"/>
                </a:schemeClr>
              </a:solidFill>
              <a:latin typeface="Comic Sans MS" panose="030F0702030302020204" pitchFamily="66" charset="0"/>
            </a:endParaRPr>
          </a:p>
          <a:p>
            <a:pPr algn="just">
              <a:defRPr/>
            </a:pPr>
            <a:r>
              <a:rPr lang="en-GB" sz="2800" dirty="0" smtClean="0">
                <a:solidFill>
                  <a:schemeClr val="bg2">
                    <a:lumMod val="10000"/>
                  </a:schemeClr>
                </a:solidFill>
                <a:latin typeface="Comic Sans MS" panose="030F0702030302020204" pitchFamily="66" charset="0"/>
              </a:rPr>
              <a:t>Each </a:t>
            </a:r>
            <a:r>
              <a:rPr lang="en-GB" sz="2800" dirty="0">
                <a:solidFill>
                  <a:schemeClr val="bg2">
                    <a:lumMod val="10000"/>
                  </a:schemeClr>
                </a:solidFill>
                <a:latin typeface="Comic Sans MS" panose="030F0702030302020204" pitchFamily="66" charset="0"/>
              </a:rPr>
              <a:t>child will sit one-to-one and read each word aloud to a teacher</a:t>
            </a:r>
            <a:r>
              <a:rPr lang="en-GB" sz="2800" dirty="0" smtClean="0">
                <a:solidFill>
                  <a:schemeClr val="bg2">
                    <a:lumMod val="10000"/>
                  </a:schemeClr>
                </a:solidFill>
                <a:latin typeface="Comic Sans MS" panose="030F0702030302020204" pitchFamily="66" charset="0"/>
              </a:rPr>
              <a:t>.</a:t>
            </a:r>
          </a:p>
          <a:p>
            <a:pPr algn="just">
              <a:defRPr/>
            </a:pPr>
            <a:endParaRPr lang="en-GB" sz="2800" dirty="0" smtClean="0">
              <a:solidFill>
                <a:schemeClr val="bg2">
                  <a:lumMod val="10000"/>
                </a:schemeClr>
              </a:solidFill>
              <a:latin typeface="Comic Sans MS" panose="030F0702030302020204" pitchFamily="66" charset="0"/>
            </a:endParaRPr>
          </a:p>
          <a:p>
            <a:pPr algn="just">
              <a:defRPr/>
            </a:pPr>
            <a:r>
              <a:rPr lang="en-GB" sz="2800" dirty="0" smtClean="0">
                <a:solidFill>
                  <a:schemeClr val="bg2">
                    <a:lumMod val="10000"/>
                  </a:schemeClr>
                </a:solidFill>
                <a:latin typeface="Comic Sans MS" panose="030F0702030302020204" pitchFamily="66" charset="0"/>
              </a:rPr>
              <a:t>The </a:t>
            </a:r>
            <a:r>
              <a:rPr lang="en-GB" sz="2800" dirty="0">
                <a:solidFill>
                  <a:schemeClr val="bg2">
                    <a:lumMod val="10000"/>
                  </a:schemeClr>
                </a:solidFill>
                <a:latin typeface="Comic Sans MS" panose="030F0702030302020204" pitchFamily="66" charset="0"/>
              </a:rPr>
              <a:t>test will take approximately 10 minutes per </a:t>
            </a:r>
            <a:r>
              <a:rPr lang="en-GB" sz="2800" dirty="0" smtClean="0">
                <a:solidFill>
                  <a:schemeClr val="bg2">
                    <a:lumMod val="10000"/>
                  </a:schemeClr>
                </a:solidFill>
                <a:latin typeface="Comic Sans MS" panose="030F0702030302020204" pitchFamily="66" charset="0"/>
              </a:rPr>
              <a:t>child.</a:t>
            </a:r>
          </a:p>
          <a:p>
            <a:pPr algn="just">
              <a:defRPr/>
            </a:pPr>
            <a:endParaRPr lang="en-GB" sz="2800" dirty="0" smtClean="0">
              <a:solidFill>
                <a:schemeClr val="bg2">
                  <a:lumMod val="10000"/>
                </a:schemeClr>
              </a:solidFill>
              <a:latin typeface="Comic Sans MS" panose="030F0702030302020204" pitchFamily="66" charset="0"/>
            </a:endParaRPr>
          </a:p>
          <a:p>
            <a:pPr algn="just">
              <a:defRPr/>
            </a:pPr>
            <a:r>
              <a:rPr lang="en-GB" sz="2800" dirty="0" smtClean="0">
                <a:solidFill>
                  <a:schemeClr val="bg2">
                    <a:lumMod val="10000"/>
                  </a:schemeClr>
                </a:solidFill>
                <a:latin typeface="Comic Sans MS" panose="030F0702030302020204" pitchFamily="66" charset="0"/>
              </a:rPr>
              <a:t>The </a:t>
            </a:r>
            <a:r>
              <a:rPr lang="en-GB" sz="2800" dirty="0">
                <a:solidFill>
                  <a:schemeClr val="bg2">
                    <a:lumMod val="10000"/>
                  </a:schemeClr>
                </a:solidFill>
                <a:latin typeface="Comic Sans MS" panose="030F0702030302020204" pitchFamily="66" charset="0"/>
              </a:rPr>
              <a:t>list of words the children read is a combination of 20 real words and 20 </a:t>
            </a:r>
            <a:r>
              <a:rPr lang="en-GB" sz="2800" dirty="0" smtClean="0">
                <a:solidFill>
                  <a:schemeClr val="bg2">
                    <a:lumMod val="10000"/>
                  </a:schemeClr>
                </a:solidFill>
                <a:latin typeface="Comic Sans MS" panose="030F0702030302020204" pitchFamily="66" charset="0"/>
              </a:rPr>
              <a:t>nonsense words.</a:t>
            </a:r>
            <a:endParaRPr lang="en-GB" sz="2800" dirty="0">
              <a:solidFill>
                <a:schemeClr val="bg2">
                  <a:lumMod val="10000"/>
                </a:schemeClr>
              </a:solidFill>
              <a:latin typeface="Comic Sans MS" panose="030F0702030302020204" pitchFamily="66"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674761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What happens during the test?</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198725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800" dirty="0">
                <a:solidFill>
                  <a:schemeClr val="bg2">
                    <a:lumMod val="10000"/>
                  </a:schemeClr>
                </a:solidFill>
                <a:latin typeface="Comic Sans MS" panose="030F0702030302020204" pitchFamily="66" charset="0"/>
              </a:rPr>
              <a:t>The </a:t>
            </a:r>
            <a:r>
              <a:rPr lang="en-GB" sz="2800" dirty="0" smtClean="0">
                <a:solidFill>
                  <a:schemeClr val="bg2">
                    <a:lumMod val="10000"/>
                  </a:schemeClr>
                </a:solidFill>
                <a:latin typeface="Comic Sans MS" panose="030F0702030302020204" pitchFamily="66" charset="0"/>
              </a:rPr>
              <a:t>nonsense </a:t>
            </a:r>
            <a:r>
              <a:rPr lang="en-GB" sz="2800" dirty="0">
                <a:solidFill>
                  <a:schemeClr val="bg2">
                    <a:lumMod val="10000"/>
                  </a:schemeClr>
                </a:solidFill>
                <a:latin typeface="Comic Sans MS" panose="030F0702030302020204" pitchFamily="66" charset="0"/>
              </a:rPr>
              <a:t>words will be shown to your child with a picture of an alien</a:t>
            </a:r>
            <a:r>
              <a:rPr lang="en-GB" dirty="0" smtClean="0">
                <a:solidFill>
                  <a:schemeClr val="bg2">
                    <a:lumMod val="10000"/>
                  </a:schemeClr>
                </a:solidFill>
                <a:latin typeface="BPreplay" panose="02000503000000020004" pitchFamily="50" charset="0"/>
              </a:rPr>
              <a:t>.</a:t>
            </a:r>
          </a:p>
          <a:p>
            <a:pPr algn="just">
              <a:defRPr/>
            </a:pPr>
            <a:endParaRPr lang="en-GB" dirty="0">
              <a:solidFill>
                <a:schemeClr val="bg2">
                  <a:lumMod val="10000"/>
                </a:schemeClr>
              </a:solidFill>
              <a:latin typeface="BPreplay" panose="02000503000000020004" pitchFamily="50" charset="0"/>
            </a:endParaRPr>
          </a:p>
          <a:p>
            <a:pPr algn="just">
              <a:defRPr/>
            </a:pPr>
            <a:endParaRPr lang="en-GB" sz="4800" dirty="0" smtClean="0">
              <a:solidFill>
                <a:schemeClr val="bg2">
                  <a:lumMod val="10000"/>
                </a:schemeClr>
              </a:solidFill>
              <a:latin typeface="BPreplay" panose="02000503000000020004" pitchFamily="50" charset="0"/>
            </a:endParaRPr>
          </a:p>
          <a:p>
            <a:pPr algn="just">
              <a:defRPr/>
            </a:pPr>
            <a:endParaRPr lang="en-GB" sz="4800" dirty="0">
              <a:solidFill>
                <a:schemeClr val="bg2">
                  <a:lumMod val="10000"/>
                </a:schemeClr>
              </a:solidFill>
              <a:latin typeface="BPreplay" panose="02000503000000020004" pitchFamily="50" charset="0"/>
            </a:endParaRPr>
          </a:p>
          <a:p>
            <a:pPr algn="just">
              <a:defRPr/>
            </a:pPr>
            <a:endParaRPr lang="en-GB" sz="4800" dirty="0" smtClean="0">
              <a:solidFill>
                <a:schemeClr val="bg2">
                  <a:lumMod val="10000"/>
                </a:schemeClr>
              </a:solidFill>
              <a:latin typeface="BPreplay" panose="02000503000000020004" pitchFamily="50" charset="0"/>
            </a:endParaRPr>
          </a:p>
          <a:p>
            <a:pPr algn="just">
              <a:defRPr/>
            </a:pPr>
            <a:r>
              <a:rPr lang="en-GB" sz="4800" dirty="0" err="1" smtClean="0">
                <a:solidFill>
                  <a:schemeClr val="bg2">
                    <a:lumMod val="10000"/>
                  </a:schemeClr>
                </a:solidFill>
                <a:latin typeface="BPreplay" panose="02000503000000020004" pitchFamily="50" charset="0"/>
              </a:rPr>
              <a:t>Thosh</a:t>
            </a:r>
            <a:r>
              <a:rPr lang="en-GB" dirty="0" smtClean="0">
                <a:solidFill>
                  <a:schemeClr val="bg2">
                    <a:lumMod val="10000"/>
                  </a:schemeClr>
                </a:solidFill>
                <a:latin typeface="BPreplay" panose="02000503000000020004" pitchFamily="50" charset="0"/>
              </a:rPr>
              <a:t>  </a:t>
            </a: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391049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Nonsense Words</a:t>
            </a:r>
            <a:endParaRPr lang="en-GB" altLang="en-US" sz="3600" dirty="0">
              <a:solidFill>
                <a:schemeClr val="accent6"/>
              </a:solidFill>
              <a:latin typeface="BPreplay" panose="02000503000000020004" pitchFamily="50" charset="0"/>
            </a:endParaRP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2400" dirty="0">
                <a:solidFill>
                  <a:schemeClr val="bg2">
                    <a:lumMod val="10000"/>
                  </a:schemeClr>
                </a:solidFill>
                <a:latin typeface="Comic Sans MS" panose="030F0702030302020204" pitchFamily="66" charset="0"/>
              </a:rPr>
              <a:t>Read as much as possible to and with your child – Reading </a:t>
            </a:r>
            <a:r>
              <a:rPr lang="en-GB" sz="2400" dirty="0" smtClean="0">
                <a:solidFill>
                  <a:schemeClr val="bg2">
                    <a:lumMod val="10000"/>
                  </a:schemeClr>
                </a:solidFill>
                <a:latin typeface="Comic Sans MS" panose="030F0702030302020204" pitchFamily="66" charset="0"/>
              </a:rPr>
              <a:t>Raffle</a:t>
            </a:r>
          </a:p>
          <a:p>
            <a:pPr marL="93662" algn="just">
              <a:defRPr/>
            </a:pPr>
            <a:endParaRPr lang="en-GB" sz="2400" dirty="0" smtClean="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VIPERS</a:t>
            </a:r>
          </a:p>
          <a:p>
            <a:pPr marL="93662" algn="just">
              <a:defRPr/>
            </a:pPr>
            <a:r>
              <a:rPr lang="en-GB" sz="2400" dirty="0" smtClean="0">
                <a:solidFill>
                  <a:schemeClr val="bg2">
                    <a:lumMod val="10000"/>
                  </a:schemeClr>
                </a:solidFill>
                <a:latin typeface="Comic Sans MS" panose="030F0702030302020204" pitchFamily="66" charset="0"/>
              </a:rPr>
              <a:t>-Vocabulary</a:t>
            </a:r>
          </a:p>
          <a:p>
            <a:pPr marL="93662" algn="just">
              <a:defRPr/>
            </a:pPr>
            <a:r>
              <a:rPr lang="en-GB" sz="2400" dirty="0" smtClean="0">
                <a:solidFill>
                  <a:schemeClr val="bg2">
                    <a:lumMod val="10000"/>
                  </a:schemeClr>
                </a:solidFill>
                <a:latin typeface="Comic Sans MS" panose="030F0702030302020204" pitchFamily="66" charset="0"/>
              </a:rPr>
              <a:t>-Inference</a:t>
            </a:r>
          </a:p>
          <a:p>
            <a:pPr marL="93662" algn="just">
              <a:defRPr/>
            </a:pPr>
            <a:r>
              <a:rPr lang="en-GB" sz="2400" dirty="0" smtClean="0">
                <a:solidFill>
                  <a:schemeClr val="bg2">
                    <a:lumMod val="10000"/>
                  </a:schemeClr>
                </a:solidFill>
                <a:latin typeface="Comic Sans MS" panose="030F0702030302020204" pitchFamily="66" charset="0"/>
              </a:rPr>
              <a:t>-Prediction</a:t>
            </a:r>
          </a:p>
          <a:p>
            <a:pPr marL="93662" algn="just">
              <a:defRPr/>
            </a:pPr>
            <a:r>
              <a:rPr lang="en-GB" sz="2400" dirty="0" smtClean="0">
                <a:solidFill>
                  <a:schemeClr val="bg2">
                    <a:lumMod val="10000"/>
                  </a:schemeClr>
                </a:solidFill>
                <a:latin typeface="Comic Sans MS" panose="030F0702030302020204" pitchFamily="66" charset="0"/>
              </a:rPr>
              <a:t>-Explain</a:t>
            </a:r>
          </a:p>
          <a:p>
            <a:pPr marL="93662" algn="just">
              <a:defRPr/>
            </a:pPr>
            <a:r>
              <a:rPr lang="en-GB" sz="2400" dirty="0" smtClean="0">
                <a:solidFill>
                  <a:schemeClr val="bg2">
                    <a:lumMod val="10000"/>
                  </a:schemeClr>
                </a:solidFill>
                <a:latin typeface="Comic Sans MS" panose="030F0702030302020204" pitchFamily="66" charset="0"/>
              </a:rPr>
              <a:t>-Retrieve</a:t>
            </a:r>
          </a:p>
          <a:p>
            <a:pPr marL="93662" algn="just">
              <a:defRPr/>
            </a:pPr>
            <a:r>
              <a:rPr lang="en-GB" sz="2400" dirty="0" smtClean="0">
                <a:solidFill>
                  <a:schemeClr val="bg2">
                    <a:lumMod val="10000"/>
                  </a:schemeClr>
                </a:solidFill>
                <a:latin typeface="Comic Sans MS" panose="030F0702030302020204" pitchFamily="66" charset="0"/>
              </a:rPr>
              <a:t>-Sequence </a:t>
            </a:r>
          </a:p>
          <a:p>
            <a:pPr marL="285750" indent="-192088" algn="just">
              <a:buFont typeface="Arial" panose="020B0604020202020204" pitchFamily="34" charset="0"/>
              <a:buChar char="•"/>
              <a:defRPr/>
            </a:pPr>
            <a:endParaRPr lang="en-GB" sz="2400" dirty="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Picture books</a:t>
            </a:r>
            <a:endParaRPr lang="en-GB" sz="2400" dirty="0">
              <a:solidFill>
                <a:schemeClr val="bg2">
                  <a:lumMod val="10000"/>
                </a:schemeClr>
              </a:solidFill>
              <a:latin typeface="Comic Sans MS" panose="030F0702030302020204" pitchFamily="66"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880771"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smtClean="0">
                <a:solidFill>
                  <a:schemeClr val="accent6"/>
                </a:solidFill>
                <a:latin typeface="BPreplay" panose="02000503000000020004" pitchFamily="50" charset="0"/>
              </a:rPr>
              <a:t>Reading</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2200" dirty="0">
                <a:solidFill>
                  <a:schemeClr val="bg2">
                    <a:lumMod val="10000"/>
                  </a:schemeClr>
                </a:solidFill>
                <a:latin typeface="Comic Sans MS" panose="030F0702030302020204" pitchFamily="66" charset="0"/>
              </a:rPr>
              <a:t>Play lots of sound and listening games with your child</a:t>
            </a:r>
            <a:r>
              <a:rPr lang="en-GB" sz="2200" dirty="0" smtClean="0">
                <a:solidFill>
                  <a:schemeClr val="bg2">
                    <a:lumMod val="10000"/>
                  </a:schemeClr>
                </a:solidFill>
                <a:latin typeface="Comic Sans MS" panose="030F0702030302020204" pitchFamily="66" charset="0"/>
              </a:rPr>
              <a:t>.</a:t>
            </a:r>
          </a:p>
          <a:p>
            <a:pPr marL="93662" algn="just">
              <a:defRPr/>
            </a:pPr>
            <a:endParaRPr lang="en-GB" sz="2200" dirty="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r>
              <a:rPr lang="en-GB" sz="2200" dirty="0">
                <a:solidFill>
                  <a:schemeClr val="bg2">
                    <a:lumMod val="10000"/>
                  </a:schemeClr>
                </a:solidFill>
                <a:latin typeface="Comic Sans MS" panose="030F0702030302020204" pitchFamily="66" charset="0"/>
              </a:rPr>
              <a:t>Encourage and praise – get them to have a ‘good guess</a:t>
            </a:r>
            <a:r>
              <a:rPr lang="en-GB" sz="2200" dirty="0" smtClean="0">
                <a:solidFill>
                  <a:schemeClr val="bg2">
                    <a:lumMod val="10000"/>
                  </a:schemeClr>
                </a:solidFill>
                <a:latin typeface="Comic Sans MS" panose="030F0702030302020204" pitchFamily="66" charset="0"/>
              </a:rPr>
              <a:t>’.</a:t>
            </a:r>
          </a:p>
          <a:p>
            <a:pPr marL="285750" indent="-192088" algn="just">
              <a:buFont typeface="Arial" panose="020B0604020202020204" pitchFamily="34" charset="0"/>
              <a:buChar char="•"/>
              <a:defRPr/>
            </a:pPr>
            <a:endParaRPr lang="en-GB" sz="2200" dirty="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r>
              <a:rPr lang="en-GB" sz="2200" dirty="0" smtClean="0">
                <a:solidFill>
                  <a:schemeClr val="bg2">
                    <a:lumMod val="10000"/>
                  </a:schemeClr>
                </a:solidFill>
                <a:latin typeface="Comic Sans MS" panose="030F0702030302020204" pitchFamily="66" charset="0"/>
              </a:rPr>
              <a:t>If your child is struggling to decode a word, help them by encouraging them to say each sound in the word from left to right. Repeat until they can hear the word.</a:t>
            </a:r>
          </a:p>
          <a:p>
            <a:pPr marL="93662">
              <a:defRPr/>
            </a:pPr>
            <a:endParaRPr lang="en-GB" sz="2200" dirty="0">
              <a:solidFill>
                <a:schemeClr val="bg2">
                  <a:lumMod val="10000"/>
                </a:schemeClr>
              </a:solidFill>
              <a:latin typeface="Comic Sans MS" panose="030F0702030302020204" pitchFamily="66" charset="0"/>
            </a:endParaRPr>
          </a:p>
          <a:p>
            <a:pPr marL="285750" indent="-192088">
              <a:buFont typeface="Arial" panose="020B0604020202020204" pitchFamily="34" charset="0"/>
              <a:buChar char="•"/>
              <a:defRPr/>
            </a:pPr>
            <a:r>
              <a:rPr lang="en-GB" sz="2200" dirty="0" smtClean="0">
                <a:solidFill>
                  <a:schemeClr val="bg2">
                    <a:lumMod val="10000"/>
                  </a:schemeClr>
                </a:solidFill>
                <a:latin typeface="Comic Sans MS" panose="030F0702030302020204" pitchFamily="66" charset="0"/>
              </a:rPr>
              <a:t>Practise reading and writing flash cards and tricky words</a:t>
            </a:r>
            <a:br>
              <a:rPr lang="en-GB" sz="2200" dirty="0" smtClean="0">
                <a:solidFill>
                  <a:schemeClr val="bg2">
                    <a:lumMod val="10000"/>
                  </a:schemeClr>
                </a:solidFill>
                <a:latin typeface="Comic Sans MS" panose="030F0702030302020204" pitchFamily="66" charset="0"/>
              </a:rPr>
            </a:br>
            <a:endParaRPr lang="en-GB" sz="2200" dirty="0" smtClean="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r>
              <a:rPr lang="en-GB" sz="2200" dirty="0" smtClean="0">
                <a:solidFill>
                  <a:schemeClr val="bg2">
                    <a:lumMod val="10000"/>
                  </a:schemeClr>
                </a:solidFill>
                <a:latin typeface="Comic Sans MS" panose="030F0702030302020204" pitchFamily="66" charset="0"/>
                <a:hlinkClick r:id="rId3"/>
              </a:rPr>
              <a:t>www.phonicsplay.co.uk</a:t>
            </a:r>
            <a:endParaRPr lang="en-GB" sz="2200" dirty="0" smtClean="0">
              <a:solidFill>
                <a:schemeClr val="bg2">
                  <a:lumMod val="10000"/>
                </a:schemeClr>
              </a:solidFill>
              <a:latin typeface="Comic Sans MS" panose="030F0702030302020204" pitchFamily="66" charset="0"/>
            </a:endParaRP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50141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123623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smtClean="0">
                <a:solidFill>
                  <a:schemeClr val="accent6"/>
                </a:solidFill>
                <a:latin typeface="BPreplay" panose="02000503000000020004" pitchFamily="50" charset="0"/>
              </a:rPr>
              <a:t>Aims</a:t>
            </a:r>
            <a:endParaRPr lang="en-GB" altLang="en-US" sz="3600" b="1" dirty="0">
              <a:solidFill>
                <a:schemeClr val="accent6"/>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7" name="Rectangle 26">
            <a:hlinkClick r:id="rId3" action="ppaction://hlinksldjump"/>
          </p:cNvPr>
          <p:cNvSpPr/>
          <p:nvPr/>
        </p:nvSpPr>
        <p:spPr>
          <a:xfrm>
            <a:off x="407988" y="1405719"/>
            <a:ext cx="8378825" cy="4722125"/>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342900" indent="-342900">
              <a:buFont typeface="Arial" panose="020B0604020202020204" pitchFamily="34" charset="0"/>
              <a:buChar char="•"/>
              <a:defRPr/>
            </a:pPr>
            <a:r>
              <a:rPr lang="en-GB" sz="2800" dirty="0">
                <a:solidFill>
                  <a:schemeClr val="tx1"/>
                </a:solidFill>
                <a:latin typeface="Comic Sans MS" panose="030F0702030302020204" pitchFamily="66" charset="0"/>
              </a:rPr>
              <a:t>What is phonics?</a:t>
            </a:r>
            <a:br>
              <a:rPr lang="en-GB" sz="2800" dirty="0">
                <a:solidFill>
                  <a:schemeClr val="tx1"/>
                </a:solidFill>
                <a:latin typeface="Comic Sans MS" panose="030F0702030302020204" pitchFamily="66" charset="0"/>
              </a:rPr>
            </a:br>
            <a:endParaRPr lang="en-GB" sz="2800" dirty="0">
              <a:solidFill>
                <a:schemeClr val="tx1"/>
              </a:solidFill>
              <a:latin typeface="Comic Sans MS" panose="030F0702030302020204" pitchFamily="66" charset="0"/>
            </a:endParaRPr>
          </a:p>
          <a:p>
            <a:pPr marL="342900" indent="-342900">
              <a:buFont typeface="Arial" panose="020B0604020202020204" pitchFamily="34" charset="0"/>
              <a:buChar char="•"/>
              <a:defRPr/>
            </a:pPr>
            <a:r>
              <a:rPr lang="en-GB" sz="2800" dirty="0">
                <a:solidFill>
                  <a:schemeClr val="tx1"/>
                </a:solidFill>
                <a:latin typeface="Comic Sans MS" panose="030F0702030302020204" pitchFamily="66" charset="0"/>
              </a:rPr>
              <a:t>Why is phonics taught?</a:t>
            </a:r>
            <a:br>
              <a:rPr lang="en-GB" sz="2800" dirty="0">
                <a:solidFill>
                  <a:schemeClr val="tx1"/>
                </a:solidFill>
                <a:latin typeface="Comic Sans MS" panose="030F0702030302020204" pitchFamily="66" charset="0"/>
              </a:rPr>
            </a:br>
            <a:endParaRPr lang="en-GB" sz="2800" dirty="0">
              <a:solidFill>
                <a:schemeClr val="tx1"/>
              </a:solidFill>
              <a:latin typeface="Comic Sans MS" panose="030F0702030302020204" pitchFamily="66" charset="0"/>
            </a:endParaRPr>
          </a:p>
          <a:p>
            <a:pPr marL="342900" indent="-342900">
              <a:buFont typeface="Arial" panose="020B0604020202020204" pitchFamily="34" charset="0"/>
              <a:buChar char="•"/>
              <a:defRPr/>
            </a:pPr>
            <a:r>
              <a:rPr lang="en-GB" sz="2800" dirty="0">
                <a:solidFill>
                  <a:schemeClr val="tx1"/>
                </a:solidFill>
                <a:latin typeface="Comic Sans MS" panose="030F0702030302020204" pitchFamily="66" charset="0"/>
              </a:rPr>
              <a:t>How </a:t>
            </a:r>
            <a:r>
              <a:rPr lang="en-GB" sz="2800" dirty="0" smtClean="0">
                <a:solidFill>
                  <a:schemeClr val="tx1"/>
                </a:solidFill>
                <a:latin typeface="Comic Sans MS" panose="030F0702030302020204" pitchFamily="66" charset="0"/>
              </a:rPr>
              <a:t>is </a:t>
            </a:r>
            <a:r>
              <a:rPr lang="en-GB" sz="2800" dirty="0">
                <a:solidFill>
                  <a:schemeClr val="tx1"/>
                </a:solidFill>
                <a:latin typeface="Comic Sans MS" panose="030F0702030302020204" pitchFamily="66" charset="0"/>
              </a:rPr>
              <a:t>phonics taught?</a:t>
            </a:r>
            <a:br>
              <a:rPr lang="en-GB" sz="2800" dirty="0">
                <a:solidFill>
                  <a:schemeClr val="tx1"/>
                </a:solidFill>
                <a:latin typeface="Comic Sans MS" panose="030F0702030302020204" pitchFamily="66" charset="0"/>
              </a:rPr>
            </a:br>
            <a:endParaRPr lang="en-GB" sz="2800" dirty="0">
              <a:solidFill>
                <a:schemeClr val="tx1"/>
              </a:solidFill>
              <a:latin typeface="Comic Sans MS" panose="030F0702030302020204" pitchFamily="66" charset="0"/>
            </a:endParaRPr>
          </a:p>
          <a:p>
            <a:pPr marL="342900" indent="-342900">
              <a:buFont typeface="Arial" panose="020B0604020202020204" pitchFamily="34" charset="0"/>
              <a:buChar char="•"/>
              <a:defRPr/>
            </a:pPr>
            <a:r>
              <a:rPr lang="en-GB" sz="2800" dirty="0">
                <a:solidFill>
                  <a:schemeClr val="tx1"/>
                </a:solidFill>
                <a:latin typeface="Comic Sans MS" panose="030F0702030302020204" pitchFamily="66" charset="0"/>
              </a:rPr>
              <a:t>What is the phonics screening </a:t>
            </a:r>
            <a:r>
              <a:rPr lang="en-GB" sz="2800" dirty="0" smtClean="0">
                <a:solidFill>
                  <a:schemeClr val="tx1"/>
                </a:solidFill>
                <a:latin typeface="Comic Sans MS" panose="030F0702030302020204" pitchFamily="66" charset="0"/>
              </a:rPr>
              <a:t>check?</a:t>
            </a:r>
            <a:r>
              <a:rPr lang="en-GB" sz="2800" dirty="0">
                <a:solidFill>
                  <a:schemeClr val="tx1"/>
                </a:solidFill>
                <a:latin typeface="Comic Sans MS" panose="030F0702030302020204" pitchFamily="66" charset="0"/>
              </a:rPr>
              <a:t/>
            </a:r>
            <a:br>
              <a:rPr lang="en-GB" sz="2800" dirty="0">
                <a:solidFill>
                  <a:schemeClr val="tx1"/>
                </a:solidFill>
                <a:latin typeface="Comic Sans MS" panose="030F0702030302020204" pitchFamily="66" charset="0"/>
              </a:rPr>
            </a:br>
            <a:endParaRPr lang="en-GB" sz="2800" dirty="0">
              <a:solidFill>
                <a:schemeClr val="tx1"/>
              </a:solidFill>
              <a:latin typeface="Comic Sans MS" panose="030F0702030302020204" pitchFamily="66" charset="0"/>
            </a:endParaRPr>
          </a:p>
          <a:p>
            <a:pPr marL="342900" indent="-342900">
              <a:buFont typeface="Arial" panose="020B0604020202020204" pitchFamily="34" charset="0"/>
              <a:buChar char="•"/>
              <a:defRPr/>
            </a:pPr>
            <a:r>
              <a:rPr lang="en-GB" sz="2800" dirty="0">
                <a:solidFill>
                  <a:schemeClr val="tx1"/>
                </a:solidFill>
                <a:latin typeface="Comic Sans MS" panose="030F0702030302020204" pitchFamily="66" charset="0"/>
              </a:rPr>
              <a:t>How can I support my child’s learning at home?</a:t>
            </a:r>
            <a:br>
              <a:rPr lang="en-GB" sz="2800" dirty="0">
                <a:solidFill>
                  <a:schemeClr val="tx1"/>
                </a:solidFill>
                <a:latin typeface="Comic Sans MS" panose="030F0702030302020204" pitchFamily="66" charset="0"/>
              </a:rPr>
            </a:br>
            <a:endParaRPr lang="en-GB" sz="2800" dirty="0" smtClean="0">
              <a:solidFill>
                <a:schemeClr val="tx1"/>
              </a:solidFill>
              <a:latin typeface="Comic Sans MS" panose="030F0702030302020204" pitchFamily="66" charset="0"/>
            </a:endParaRPr>
          </a:p>
          <a:p>
            <a:pPr marL="342900" indent="-342900">
              <a:buFont typeface="Arial" panose="020B0604020202020204" pitchFamily="34" charset="0"/>
              <a:buChar char="•"/>
              <a:defRPr/>
            </a:pPr>
            <a:r>
              <a:rPr lang="en-GB" sz="2800" dirty="0" smtClean="0">
                <a:solidFill>
                  <a:schemeClr val="tx1"/>
                </a:solidFill>
                <a:latin typeface="Comic Sans MS" panose="030F0702030302020204" pitchFamily="66" charset="0"/>
              </a:rPr>
              <a:t>Jargon buster!</a:t>
            </a:r>
            <a:endParaRPr lang="en-GB"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400" dirty="0" smtClean="0">
                <a:solidFill>
                  <a:schemeClr val="bg2">
                    <a:lumMod val="10000"/>
                  </a:schemeClr>
                </a:solidFill>
                <a:latin typeface="Comic Sans MS" panose="030F0702030302020204" pitchFamily="66" charset="0"/>
              </a:rPr>
              <a:t>The link between letters and the sounds they make.</a:t>
            </a:r>
          </a:p>
          <a:p>
            <a:pPr algn="just">
              <a:defRPr/>
            </a:pPr>
            <a:endParaRPr lang="en-GB" sz="2400" dirty="0" smtClean="0">
              <a:solidFill>
                <a:schemeClr val="bg2">
                  <a:lumMod val="10000"/>
                </a:schemeClr>
              </a:solidFill>
              <a:latin typeface="Comic Sans MS" panose="030F0702030302020204" pitchFamily="66" charset="0"/>
            </a:endParaRPr>
          </a:p>
          <a:p>
            <a:pPr algn="just">
              <a:defRPr/>
            </a:pPr>
            <a:r>
              <a:rPr lang="en-GB" sz="2400" b="1" u="sng" dirty="0" smtClean="0">
                <a:solidFill>
                  <a:schemeClr val="bg2">
                    <a:lumMod val="10000"/>
                  </a:schemeClr>
                </a:solidFill>
                <a:latin typeface="Comic Sans MS" panose="030F0702030302020204" pitchFamily="66" charset="0"/>
              </a:rPr>
              <a:t>Phonemes and Graphemes</a:t>
            </a:r>
          </a:p>
          <a:p>
            <a:pPr algn="just">
              <a:defRPr/>
            </a:pPr>
            <a:endParaRPr lang="en-GB" sz="2400" dirty="0" smtClean="0">
              <a:solidFill>
                <a:schemeClr val="bg2">
                  <a:lumMod val="10000"/>
                </a:schemeClr>
              </a:solidFill>
              <a:latin typeface="Comic Sans MS" panose="030F0702030302020204" pitchFamily="66" charset="0"/>
            </a:endParaRPr>
          </a:p>
          <a:p>
            <a:pPr algn="just">
              <a:defRPr/>
            </a:pPr>
            <a:r>
              <a:rPr lang="en-GB" sz="2400" b="1" dirty="0" smtClean="0">
                <a:solidFill>
                  <a:schemeClr val="bg2">
                    <a:lumMod val="10000"/>
                  </a:schemeClr>
                </a:solidFill>
                <a:latin typeface="Comic Sans MS" panose="030F0702030302020204" pitchFamily="66" charset="0"/>
              </a:rPr>
              <a:t>Phoneme</a:t>
            </a:r>
            <a:r>
              <a:rPr lang="en-GB" sz="2400" dirty="0" smtClean="0">
                <a:solidFill>
                  <a:schemeClr val="bg2">
                    <a:lumMod val="10000"/>
                  </a:schemeClr>
                </a:solidFill>
                <a:latin typeface="Comic Sans MS" panose="030F0702030302020204" pitchFamily="66" charset="0"/>
              </a:rPr>
              <a:t> (smallest unit of sound)</a:t>
            </a:r>
          </a:p>
          <a:p>
            <a:pPr algn="just">
              <a:defRPr/>
            </a:pPr>
            <a:endParaRPr lang="en-GB" sz="2400" dirty="0" smtClean="0">
              <a:solidFill>
                <a:schemeClr val="bg2">
                  <a:lumMod val="10000"/>
                </a:schemeClr>
              </a:solidFill>
              <a:latin typeface="Comic Sans MS" panose="030F0702030302020204" pitchFamily="66" charset="0"/>
            </a:endParaRPr>
          </a:p>
          <a:p>
            <a:pPr algn="just">
              <a:defRPr/>
            </a:pPr>
            <a:r>
              <a:rPr lang="en-GB" sz="8000" dirty="0" smtClean="0">
                <a:solidFill>
                  <a:schemeClr val="bg2">
                    <a:lumMod val="10000"/>
                  </a:schemeClr>
                </a:solidFill>
                <a:latin typeface="Comic Sans MS" panose="030F0702030302020204" pitchFamily="66" charset="0"/>
              </a:rPr>
              <a:t>c a t		h </a:t>
            </a:r>
            <a:r>
              <a:rPr lang="en-GB" sz="8000" dirty="0" err="1" smtClean="0">
                <a:solidFill>
                  <a:schemeClr val="bg2">
                    <a:lumMod val="10000"/>
                  </a:schemeClr>
                </a:solidFill>
                <a:latin typeface="Comic Sans MS" panose="030F0702030302020204" pitchFamily="66" charset="0"/>
              </a:rPr>
              <a:t>i</a:t>
            </a:r>
            <a:r>
              <a:rPr lang="en-GB" sz="8000" dirty="0" smtClean="0">
                <a:solidFill>
                  <a:schemeClr val="bg2">
                    <a:lumMod val="10000"/>
                  </a:schemeClr>
                </a:solidFill>
                <a:latin typeface="Comic Sans MS" panose="030F0702030302020204" pitchFamily="66" charset="0"/>
              </a:rPr>
              <a:t> p</a:t>
            </a:r>
          </a:p>
          <a:p>
            <a:pPr algn="just">
              <a:defRPr/>
            </a:pPr>
            <a:endParaRPr lang="en-GB" sz="2400" dirty="0" smtClean="0">
              <a:solidFill>
                <a:schemeClr val="bg2">
                  <a:lumMod val="10000"/>
                </a:schemeClr>
              </a:solidFill>
              <a:latin typeface="Comic Sans MS" panose="030F0702030302020204" pitchFamily="66" charset="0"/>
            </a:endParaRPr>
          </a:p>
          <a:p>
            <a:pPr algn="just">
              <a:defRPr/>
            </a:pPr>
            <a:endParaRPr lang="en-GB" sz="2400" dirty="0">
              <a:solidFill>
                <a:schemeClr val="bg2">
                  <a:lumMod val="10000"/>
                </a:schemeClr>
              </a:solidFill>
              <a:latin typeface="Comic Sans MS" panose="030F0702030302020204" pitchFamily="66" charset="0"/>
            </a:endParaRPr>
          </a:p>
          <a:p>
            <a:pPr algn="just">
              <a:defRPr/>
            </a:pPr>
            <a:endParaRPr lang="en-GB" sz="2400" dirty="0" smtClean="0">
              <a:solidFill>
                <a:schemeClr val="bg2">
                  <a:lumMod val="10000"/>
                </a:schemeClr>
              </a:solidFill>
              <a:latin typeface="Comic Sans MS" panose="030F0702030302020204" pitchFamily="66" charset="0"/>
            </a:endParaRPr>
          </a:p>
          <a:p>
            <a:pPr algn="just">
              <a:defRPr/>
            </a:pPr>
            <a:r>
              <a:rPr lang="en-GB" sz="2400" dirty="0" smtClean="0">
                <a:solidFill>
                  <a:schemeClr val="bg2">
                    <a:lumMod val="10000"/>
                  </a:schemeClr>
                </a:solidFill>
                <a:latin typeface="Comic Sans MS" panose="030F0702030302020204" pitchFamily="66" charset="0"/>
              </a:rPr>
              <a:t>              Phonemes are represented by graphemes.</a:t>
            </a:r>
            <a:endParaRPr lang="en-GB" sz="2400" dirty="0">
              <a:solidFill>
                <a:schemeClr val="bg2">
                  <a:lumMod val="10000"/>
                </a:schemeClr>
              </a:solidFill>
              <a:latin typeface="Comic Sans MS" panose="030F0702030302020204" pitchFamily="66" charset="0"/>
            </a:endParaRPr>
          </a:p>
          <a:p>
            <a:pPr algn="just">
              <a:defRPr/>
            </a:pPr>
            <a:endParaRPr lang="en-GB" sz="1400" dirty="0" smtClean="0">
              <a:solidFill>
                <a:schemeClr val="bg2">
                  <a:lumMod val="10000"/>
                </a:schemeClr>
              </a:solidFill>
              <a:latin typeface="Comic Sans MS" panose="030F0702030302020204" pitchFamily="66"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3219" y="4815266"/>
            <a:ext cx="1432493" cy="2042734"/>
          </a:xfrm>
          <a:prstGeom prst="rect">
            <a:avLst/>
          </a:prstGeom>
        </p:spPr>
      </p:pic>
    </p:spTree>
    <p:extLst>
      <p:ext uri="{BB962C8B-B14F-4D97-AF65-F5344CB8AC3E}">
        <p14:creationId xmlns:p14="http://schemas.microsoft.com/office/powerpoint/2010/main" val="300805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000" b="1" dirty="0" smtClean="0">
                <a:solidFill>
                  <a:schemeClr val="bg2">
                    <a:lumMod val="10000"/>
                  </a:schemeClr>
                </a:solidFill>
                <a:latin typeface="Comic Sans MS" panose="030F0702030302020204" pitchFamily="66" charset="0"/>
              </a:rPr>
              <a:t>Grapheme</a:t>
            </a:r>
            <a:r>
              <a:rPr lang="en-GB" sz="2000" dirty="0" smtClean="0">
                <a:solidFill>
                  <a:schemeClr val="bg2">
                    <a:lumMod val="10000"/>
                  </a:schemeClr>
                </a:solidFill>
                <a:latin typeface="Comic Sans MS" panose="030F0702030302020204" pitchFamily="66" charset="0"/>
              </a:rPr>
              <a:t> (a letter or group of letters that make one sound)</a:t>
            </a:r>
          </a:p>
          <a:p>
            <a:pPr algn="just">
              <a:defRPr/>
            </a:pPr>
            <a:endParaRPr lang="en-GB" sz="2000" dirty="0">
              <a:solidFill>
                <a:schemeClr val="bg2">
                  <a:lumMod val="10000"/>
                </a:schemeClr>
              </a:solidFill>
              <a:latin typeface="Comic Sans MS" panose="030F0702030302020204" pitchFamily="66" charset="0"/>
            </a:endParaRPr>
          </a:p>
          <a:p>
            <a:pPr algn="just">
              <a:defRPr/>
            </a:pPr>
            <a:r>
              <a:rPr lang="en-GB" sz="2000" dirty="0" smtClean="0">
                <a:solidFill>
                  <a:schemeClr val="bg2">
                    <a:lumMod val="10000"/>
                  </a:schemeClr>
                </a:solidFill>
                <a:latin typeface="Comic Sans MS" panose="030F0702030302020204" pitchFamily="66" charset="0"/>
              </a:rPr>
              <a:t>Single letters: c, a, t - cat</a:t>
            </a:r>
          </a:p>
          <a:p>
            <a:pPr algn="just">
              <a:defRPr/>
            </a:pPr>
            <a:endParaRPr lang="en-GB" sz="2000" dirty="0">
              <a:solidFill>
                <a:schemeClr val="bg2">
                  <a:lumMod val="10000"/>
                </a:schemeClr>
              </a:solidFill>
              <a:latin typeface="Comic Sans MS" panose="030F0702030302020204" pitchFamily="66" charset="0"/>
            </a:endParaRPr>
          </a:p>
          <a:p>
            <a:pPr algn="just">
              <a:defRPr/>
            </a:pPr>
            <a:r>
              <a:rPr lang="en-GB" sz="2000" dirty="0" smtClean="0">
                <a:solidFill>
                  <a:schemeClr val="bg2">
                    <a:lumMod val="10000"/>
                  </a:schemeClr>
                </a:solidFill>
                <a:latin typeface="Comic Sans MS" panose="030F0702030302020204" pitchFamily="66" charset="0"/>
              </a:rPr>
              <a:t>Digraph: two letter grapheme that makes one sound – ‘</a:t>
            </a:r>
            <a:r>
              <a:rPr lang="en-GB" sz="2000" dirty="0" err="1" smtClean="0">
                <a:solidFill>
                  <a:schemeClr val="bg2">
                    <a:lumMod val="10000"/>
                  </a:schemeClr>
                </a:solidFill>
                <a:latin typeface="Comic Sans MS" panose="030F0702030302020204" pitchFamily="66" charset="0"/>
              </a:rPr>
              <a:t>sh</a:t>
            </a:r>
            <a:r>
              <a:rPr lang="en-GB" sz="2000" dirty="0" smtClean="0">
                <a:solidFill>
                  <a:schemeClr val="bg2">
                    <a:lumMod val="10000"/>
                  </a:schemeClr>
                </a:solidFill>
                <a:latin typeface="Comic Sans MS" panose="030F0702030302020204" pitchFamily="66" charset="0"/>
              </a:rPr>
              <a:t>’ in shop</a:t>
            </a:r>
          </a:p>
          <a:p>
            <a:pPr algn="just">
              <a:defRPr/>
            </a:pPr>
            <a:endParaRPr lang="en-GB" sz="2000" dirty="0">
              <a:solidFill>
                <a:schemeClr val="bg2">
                  <a:lumMod val="10000"/>
                </a:schemeClr>
              </a:solidFill>
              <a:latin typeface="Comic Sans MS" panose="030F0702030302020204" pitchFamily="66" charset="0"/>
            </a:endParaRPr>
          </a:p>
          <a:p>
            <a:pPr algn="just">
              <a:defRPr/>
            </a:pPr>
            <a:r>
              <a:rPr lang="en-GB" sz="2000" dirty="0" err="1" smtClean="0">
                <a:solidFill>
                  <a:schemeClr val="bg2">
                    <a:lumMod val="10000"/>
                  </a:schemeClr>
                </a:solidFill>
                <a:latin typeface="Comic Sans MS" panose="030F0702030302020204" pitchFamily="66" charset="0"/>
              </a:rPr>
              <a:t>Trigraph</a:t>
            </a:r>
            <a:r>
              <a:rPr lang="en-GB" sz="2000" dirty="0" smtClean="0">
                <a:solidFill>
                  <a:schemeClr val="bg2">
                    <a:lumMod val="10000"/>
                  </a:schemeClr>
                </a:solidFill>
                <a:latin typeface="Comic Sans MS" panose="030F0702030302020204" pitchFamily="66" charset="0"/>
              </a:rPr>
              <a:t>: Three letter grapheme that makes on sound – ‘</a:t>
            </a:r>
            <a:r>
              <a:rPr lang="en-GB" sz="2000" dirty="0" err="1" smtClean="0">
                <a:solidFill>
                  <a:schemeClr val="bg2">
                    <a:lumMod val="10000"/>
                  </a:schemeClr>
                </a:solidFill>
                <a:latin typeface="Comic Sans MS" panose="030F0702030302020204" pitchFamily="66" charset="0"/>
              </a:rPr>
              <a:t>igh</a:t>
            </a:r>
            <a:r>
              <a:rPr lang="en-GB" sz="2000" dirty="0" smtClean="0">
                <a:solidFill>
                  <a:schemeClr val="bg2">
                    <a:lumMod val="10000"/>
                  </a:schemeClr>
                </a:solidFill>
                <a:latin typeface="Comic Sans MS" panose="030F0702030302020204" pitchFamily="66" charset="0"/>
              </a:rPr>
              <a:t>’ in night</a:t>
            </a:r>
          </a:p>
          <a:p>
            <a:pPr algn="just">
              <a:defRPr/>
            </a:pPr>
            <a:endParaRPr lang="en-GB" sz="2000" dirty="0">
              <a:solidFill>
                <a:schemeClr val="bg2">
                  <a:lumMod val="10000"/>
                </a:schemeClr>
              </a:solidFill>
              <a:latin typeface="Comic Sans MS" panose="030F0702030302020204" pitchFamily="66" charset="0"/>
            </a:endParaRPr>
          </a:p>
          <a:p>
            <a:pPr algn="just">
              <a:defRPr/>
            </a:pPr>
            <a:r>
              <a:rPr lang="en-GB" sz="2000" dirty="0" smtClean="0">
                <a:solidFill>
                  <a:schemeClr val="bg2">
                    <a:lumMod val="10000"/>
                  </a:schemeClr>
                </a:solidFill>
                <a:latin typeface="Comic Sans MS" panose="030F0702030302020204" pitchFamily="66" charset="0"/>
              </a:rPr>
              <a:t>A phoneme (sound) can be represented by a number of different graphemes. E.g. </a:t>
            </a:r>
            <a:r>
              <a:rPr lang="en-GB" sz="2000" dirty="0" err="1" smtClean="0">
                <a:solidFill>
                  <a:schemeClr val="bg2">
                    <a:lumMod val="10000"/>
                  </a:schemeClr>
                </a:solidFill>
                <a:latin typeface="Comic Sans MS" panose="030F0702030302020204" pitchFamily="66" charset="0"/>
              </a:rPr>
              <a:t>ee</a:t>
            </a:r>
            <a:r>
              <a:rPr lang="en-GB" sz="2000" dirty="0" smtClean="0">
                <a:solidFill>
                  <a:schemeClr val="bg2">
                    <a:lumMod val="10000"/>
                  </a:schemeClr>
                </a:solidFill>
                <a:latin typeface="Comic Sans MS" panose="030F0702030302020204" pitchFamily="66" charset="0"/>
              </a:rPr>
              <a:t>, </a:t>
            </a:r>
            <a:r>
              <a:rPr lang="en-GB" sz="2000" dirty="0" err="1" smtClean="0">
                <a:solidFill>
                  <a:schemeClr val="bg2">
                    <a:lumMod val="10000"/>
                  </a:schemeClr>
                </a:solidFill>
                <a:latin typeface="Comic Sans MS" panose="030F0702030302020204" pitchFamily="66" charset="0"/>
              </a:rPr>
              <a:t>ea</a:t>
            </a:r>
            <a:r>
              <a:rPr lang="en-GB" sz="2000" dirty="0" smtClean="0">
                <a:solidFill>
                  <a:schemeClr val="bg2">
                    <a:lumMod val="10000"/>
                  </a:schemeClr>
                </a:solidFill>
                <a:latin typeface="Comic Sans MS" panose="030F0702030302020204" pitchFamily="66" charset="0"/>
              </a:rPr>
              <a:t>, </a:t>
            </a:r>
            <a:r>
              <a:rPr lang="en-GB" sz="2000" dirty="0" err="1" smtClean="0">
                <a:solidFill>
                  <a:schemeClr val="bg2">
                    <a:lumMod val="10000"/>
                  </a:schemeClr>
                </a:solidFill>
                <a:latin typeface="Comic Sans MS" panose="030F0702030302020204" pitchFamily="66" charset="0"/>
              </a:rPr>
              <a:t>ey</a:t>
            </a:r>
            <a:endParaRPr lang="en-GB" sz="2000" dirty="0" smtClean="0">
              <a:solidFill>
                <a:schemeClr val="bg2">
                  <a:lumMod val="10000"/>
                </a:schemeClr>
              </a:solidFill>
              <a:latin typeface="Comic Sans MS" panose="030F0702030302020204" pitchFamily="66" charset="0"/>
            </a:endParaRPr>
          </a:p>
          <a:p>
            <a:pPr algn="just">
              <a:defRPr/>
            </a:pPr>
            <a:endParaRPr lang="en-GB" sz="2000" dirty="0">
              <a:solidFill>
                <a:schemeClr val="bg2">
                  <a:lumMod val="10000"/>
                </a:schemeClr>
              </a:solidFill>
              <a:latin typeface="Comic Sans MS" panose="030F0702030302020204" pitchFamily="66" charset="0"/>
            </a:endParaRPr>
          </a:p>
          <a:p>
            <a:pPr algn="just">
              <a:defRPr/>
            </a:pPr>
            <a:r>
              <a:rPr lang="en-GB" sz="2000" dirty="0">
                <a:solidFill>
                  <a:schemeClr val="bg2">
                    <a:lumMod val="10000"/>
                  </a:schemeClr>
                </a:solidFill>
                <a:latin typeface="Comic Sans MS" panose="030F0702030302020204" pitchFamily="66" charset="0"/>
              </a:rPr>
              <a:t> </a:t>
            </a:r>
            <a:r>
              <a:rPr lang="en-GB" sz="2000" dirty="0" smtClean="0">
                <a:solidFill>
                  <a:schemeClr val="bg2">
                    <a:lumMod val="10000"/>
                  </a:schemeClr>
                </a:solidFill>
                <a:latin typeface="Comic Sans MS" panose="030F0702030302020204" pitchFamily="66" charset="0"/>
              </a:rPr>
              <a:t>    Best bet</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endParaRPr lang="en-GB" dirty="0" smtClean="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a:t>
            </a:r>
            <a:r>
              <a:rPr lang="en-GB" altLang="en-US" sz="3600" dirty="0" smtClean="0">
                <a:solidFill>
                  <a:schemeClr val="accent6"/>
                </a:solidFill>
                <a:latin typeface="BPreplay" panose="02000503000000020004" pitchFamily="50" charset="0"/>
              </a:rPr>
              <a:t>is Phonics?</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21" y="4967785"/>
            <a:ext cx="1197843" cy="1629865"/>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400" dirty="0" smtClean="0">
                <a:solidFill>
                  <a:schemeClr val="bg2">
                    <a:lumMod val="10000"/>
                  </a:schemeClr>
                </a:solidFill>
                <a:latin typeface="Comic Sans MS" panose="030F0702030302020204" pitchFamily="66" charset="0"/>
              </a:rPr>
              <a:t>Educational specialists found phonics is the best way to help children to learn how to read and write. </a:t>
            </a:r>
          </a:p>
          <a:p>
            <a:pPr algn="just">
              <a:defRPr/>
            </a:pPr>
            <a:endParaRPr lang="en-GB" sz="2400" dirty="0" smtClean="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Department for Education – Letters and sounds</a:t>
            </a:r>
            <a:br>
              <a:rPr lang="en-GB" sz="2400" dirty="0" smtClean="0">
                <a:solidFill>
                  <a:schemeClr val="bg2">
                    <a:lumMod val="10000"/>
                  </a:schemeClr>
                </a:solidFill>
                <a:latin typeface="Comic Sans MS" panose="030F0702030302020204" pitchFamily="66" charset="0"/>
              </a:rPr>
            </a:br>
            <a:endParaRPr lang="en-GB" sz="2400" dirty="0" smtClean="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LCP</a:t>
            </a:r>
          </a:p>
          <a:p>
            <a:pPr algn="just">
              <a:defRPr/>
            </a:pPr>
            <a:endParaRPr lang="en-GB" sz="2400" dirty="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Jolly Phonics </a:t>
            </a:r>
          </a:p>
          <a:p>
            <a:pPr marL="342900" indent="-342900" algn="just">
              <a:buFont typeface="Arial" panose="020B0604020202020204" pitchFamily="34" charset="0"/>
              <a:buChar char="•"/>
              <a:defRPr/>
            </a:pPr>
            <a:endParaRPr lang="en-GB" sz="2400" dirty="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Ruth </a:t>
            </a:r>
            <a:r>
              <a:rPr lang="en-GB" sz="2400" dirty="0" err="1" smtClean="0">
                <a:solidFill>
                  <a:schemeClr val="bg2">
                    <a:lumMod val="10000"/>
                  </a:schemeClr>
                </a:solidFill>
                <a:latin typeface="Comic Sans MS" panose="030F0702030302020204" pitchFamily="66" charset="0"/>
              </a:rPr>
              <a:t>Miskin</a:t>
            </a:r>
            <a:endParaRPr lang="en-GB" sz="2400" dirty="0" smtClean="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endParaRPr lang="en-GB" sz="2400" dirty="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Phonics Play</a:t>
            </a:r>
          </a:p>
          <a:p>
            <a:pPr marL="285750" indent="-285750"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587590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Why do we teach phonics?</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197768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400" dirty="0" smtClean="0">
                <a:solidFill>
                  <a:schemeClr val="bg2">
                    <a:lumMod val="10000"/>
                  </a:schemeClr>
                </a:solidFill>
                <a:latin typeface="Comic Sans MS" panose="030F0702030302020204" pitchFamily="66" charset="0"/>
              </a:rPr>
              <a:t>Four 25  minute phonics lessons in the morning. </a:t>
            </a:r>
          </a:p>
          <a:p>
            <a:pPr algn="just">
              <a:defRPr/>
            </a:pPr>
            <a:endParaRPr lang="en-GB" sz="2400" dirty="0">
              <a:solidFill>
                <a:schemeClr val="bg2">
                  <a:lumMod val="10000"/>
                </a:schemeClr>
              </a:solidFill>
              <a:latin typeface="Comic Sans MS" panose="030F0702030302020204" pitchFamily="66" charset="0"/>
            </a:endParaRP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Revisit – Flash cards, phonics fans, games</a:t>
            </a: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Introduce –Learning Objective (new grapheme etc.) </a:t>
            </a: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Teach – read words together</a:t>
            </a: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Practice – children write words </a:t>
            </a:r>
          </a:p>
          <a:p>
            <a:pPr marL="342900" indent="-34290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Apply/Assess – games such as word sort</a:t>
            </a:r>
          </a:p>
          <a:p>
            <a:pPr algn="just">
              <a:defRPr/>
            </a:pPr>
            <a:endParaRPr lang="en-GB" sz="2400" dirty="0">
              <a:solidFill>
                <a:schemeClr val="bg2">
                  <a:lumMod val="10000"/>
                </a:schemeClr>
              </a:solidFill>
              <a:latin typeface="Comic Sans MS" panose="030F0702030302020204" pitchFamily="66" charset="0"/>
            </a:endParaRPr>
          </a:p>
          <a:p>
            <a:pPr algn="just">
              <a:defRPr/>
            </a:pPr>
            <a:endParaRPr lang="en-GB" sz="2400" dirty="0">
              <a:solidFill>
                <a:schemeClr val="bg2">
                  <a:lumMod val="10000"/>
                </a:schemeClr>
              </a:solidFill>
              <a:latin typeface="Comic Sans MS" panose="030F0702030302020204" pitchFamily="66" charset="0"/>
            </a:endParaRPr>
          </a:p>
          <a:p>
            <a:pPr algn="just">
              <a:defRPr/>
            </a:pPr>
            <a:endParaRPr lang="en-GB" sz="2400" dirty="0">
              <a:solidFill>
                <a:schemeClr val="bg2">
                  <a:lumMod val="10000"/>
                </a:schemeClr>
              </a:solidFill>
              <a:latin typeface="BPreplay" panose="02000503000000020004" pitchFamily="50" charset="0"/>
            </a:endParaRPr>
          </a:p>
          <a:p>
            <a:pPr algn="just">
              <a:defRPr/>
            </a:pPr>
            <a:endParaRPr lang="en-GB" sz="2400" dirty="0" smtClean="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8113760"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When and how do we teach phonics?</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15047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400" b="1" dirty="0" smtClean="0">
                <a:solidFill>
                  <a:schemeClr val="bg2">
                    <a:lumMod val="10000"/>
                  </a:schemeClr>
                </a:solidFill>
                <a:latin typeface="Comic Sans MS" panose="030F0702030302020204" pitchFamily="66" charset="0"/>
              </a:rPr>
              <a:t>Systematic Phonics -  6 phases</a:t>
            </a:r>
            <a:endParaRPr lang="en-GB" sz="2400" b="1" dirty="0">
              <a:solidFill>
                <a:schemeClr val="bg2">
                  <a:lumMod val="10000"/>
                </a:schemeClr>
              </a:solidFill>
              <a:latin typeface="Comic Sans MS" panose="030F0702030302020204" pitchFamily="66" charset="0"/>
            </a:endParaRPr>
          </a:p>
          <a:p>
            <a:pPr algn="just">
              <a:defRPr/>
            </a:pPr>
            <a:endParaRPr lang="en-GB" sz="2400" dirty="0" smtClean="0">
              <a:solidFill>
                <a:schemeClr val="bg2">
                  <a:lumMod val="10000"/>
                </a:schemeClr>
              </a:solidFill>
              <a:latin typeface="Comic Sans MS" panose="030F0702030302020204" pitchFamily="66" charset="0"/>
            </a:endParaRPr>
          </a:p>
          <a:p>
            <a:pPr algn="just">
              <a:defRPr/>
            </a:pPr>
            <a:r>
              <a:rPr lang="en-GB" dirty="0" smtClean="0">
                <a:solidFill>
                  <a:schemeClr val="bg2">
                    <a:lumMod val="10000"/>
                  </a:schemeClr>
                </a:solidFill>
                <a:latin typeface="Comic Sans MS" panose="030F0702030302020204" pitchFamily="66" charset="0"/>
              </a:rPr>
              <a:t>Phase 1 – exploring sounds</a:t>
            </a:r>
          </a:p>
          <a:p>
            <a:pPr algn="just">
              <a:defRPr/>
            </a:pPr>
            <a:endParaRPr lang="en-GB" dirty="0">
              <a:solidFill>
                <a:schemeClr val="bg2">
                  <a:lumMod val="10000"/>
                </a:schemeClr>
              </a:solidFill>
              <a:latin typeface="Comic Sans MS" panose="030F0702030302020204" pitchFamily="66" charset="0"/>
            </a:endParaRPr>
          </a:p>
          <a:p>
            <a:pPr algn="just">
              <a:defRPr/>
            </a:pPr>
            <a:r>
              <a:rPr lang="en-GB" dirty="0" smtClean="0">
                <a:solidFill>
                  <a:schemeClr val="bg2">
                    <a:lumMod val="10000"/>
                  </a:schemeClr>
                </a:solidFill>
                <a:latin typeface="Comic Sans MS" panose="030F0702030302020204" pitchFamily="66" charset="0"/>
              </a:rPr>
              <a:t>Phase 2 – linking sounds to letters – </a:t>
            </a:r>
            <a:r>
              <a:rPr lang="en-GB" sz="2800" dirty="0" smtClean="0">
                <a:solidFill>
                  <a:schemeClr val="bg2">
                    <a:lumMod val="10000"/>
                  </a:schemeClr>
                </a:solidFill>
                <a:latin typeface="Comic Sans MS" panose="030F0702030302020204" pitchFamily="66" charset="0"/>
              </a:rPr>
              <a:t>sat pin</a:t>
            </a:r>
            <a:r>
              <a:rPr lang="en-GB" dirty="0" smtClean="0">
                <a:solidFill>
                  <a:schemeClr val="bg2">
                    <a:lumMod val="10000"/>
                  </a:schemeClr>
                </a:solidFill>
                <a:latin typeface="Comic Sans MS" panose="030F0702030302020204" pitchFamily="66" charset="0"/>
              </a:rPr>
              <a:t> (blend and segment)</a:t>
            </a:r>
          </a:p>
          <a:p>
            <a:pPr algn="just">
              <a:defRPr/>
            </a:pPr>
            <a:endParaRPr lang="en-GB" dirty="0">
              <a:solidFill>
                <a:schemeClr val="bg2">
                  <a:lumMod val="10000"/>
                </a:schemeClr>
              </a:solidFill>
              <a:latin typeface="Comic Sans MS" panose="030F0702030302020204" pitchFamily="66" charset="0"/>
            </a:endParaRPr>
          </a:p>
          <a:p>
            <a:pPr algn="just">
              <a:defRPr/>
            </a:pPr>
            <a:r>
              <a:rPr lang="en-GB" dirty="0" smtClean="0">
                <a:solidFill>
                  <a:schemeClr val="bg2">
                    <a:lumMod val="10000"/>
                  </a:schemeClr>
                </a:solidFill>
                <a:latin typeface="Comic Sans MS" panose="030F0702030302020204" pitchFamily="66" charset="0"/>
              </a:rPr>
              <a:t>Phase 3 – digraphs and </a:t>
            </a:r>
            <a:r>
              <a:rPr lang="en-GB" dirty="0" err="1" smtClean="0">
                <a:solidFill>
                  <a:schemeClr val="bg2">
                    <a:lumMod val="10000"/>
                  </a:schemeClr>
                </a:solidFill>
                <a:latin typeface="Comic Sans MS" panose="030F0702030302020204" pitchFamily="66" charset="0"/>
              </a:rPr>
              <a:t>trigraphs</a:t>
            </a:r>
            <a:r>
              <a:rPr lang="en-GB" dirty="0" smtClean="0">
                <a:solidFill>
                  <a:schemeClr val="bg2">
                    <a:lumMod val="10000"/>
                  </a:schemeClr>
                </a:solidFill>
                <a:latin typeface="Comic Sans MS" panose="030F0702030302020204" pitchFamily="66" charset="0"/>
              </a:rPr>
              <a:t> – </a:t>
            </a:r>
            <a:r>
              <a:rPr lang="en-GB" dirty="0" err="1" smtClean="0">
                <a:solidFill>
                  <a:schemeClr val="bg2">
                    <a:lumMod val="10000"/>
                  </a:schemeClr>
                </a:solidFill>
                <a:latin typeface="Comic Sans MS" panose="030F0702030302020204" pitchFamily="66" charset="0"/>
              </a:rPr>
              <a:t>ai</a:t>
            </a:r>
            <a:r>
              <a:rPr lang="en-GB" dirty="0" smtClean="0">
                <a:solidFill>
                  <a:schemeClr val="bg2">
                    <a:lumMod val="10000"/>
                  </a:schemeClr>
                </a:solidFill>
                <a:latin typeface="Comic Sans MS" panose="030F0702030302020204" pitchFamily="66" charset="0"/>
              </a:rPr>
              <a:t>, </a:t>
            </a:r>
            <a:r>
              <a:rPr lang="en-GB" dirty="0" err="1" smtClean="0">
                <a:solidFill>
                  <a:schemeClr val="bg2">
                    <a:lumMod val="10000"/>
                  </a:schemeClr>
                </a:solidFill>
                <a:latin typeface="Comic Sans MS" panose="030F0702030302020204" pitchFamily="66" charset="0"/>
              </a:rPr>
              <a:t>ee</a:t>
            </a:r>
            <a:r>
              <a:rPr lang="en-GB" dirty="0" smtClean="0">
                <a:solidFill>
                  <a:schemeClr val="bg2">
                    <a:lumMod val="10000"/>
                  </a:schemeClr>
                </a:solidFill>
                <a:latin typeface="Comic Sans MS" panose="030F0702030302020204" pitchFamily="66" charset="0"/>
              </a:rPr>
              <a:t>, ear </a:t>
            </a:r>
            <a:endParaRPr lang="en-GB" sz="1600" b="1" dirty="0" smtClean="0">
              <a:solidFill>
                <a:schemeClr val="bg2">
                  <a:lumMod val="10000"/>
                </a:schemeClr>
              </a:solidFill>
              <a:latin typeface="Comic Sans MS" panose="030F0702030302020204" pitchFamily="66" charset="0"/>
            </a:endParaRPr>
          </a:p>
          <a:p>
            <a:pPr algn="just">
              <a:defRPr/>
            </a:pPr>
            <a:endParaRPr lang="en-GB" dirty="0">
              <a:solidFill>
                <a:schemeClr val="bg2">
                  <a:lumMod val="10000"/>
                </a:schemeClr>
              </a:solidFill>
              <a:latin typeface="Comic Sans MS" panose="030F0702030302020204" pitchFamily="66" charset="0"/>
            </a:endParaRPr>
          </a:p>
          <a:p>
            <a:pPr algn="just">
              <a:defRPr/>
            </a:pPr>
            <a:r>
              <a:rPr lang="en-GB" dirty="0" smtClean="0">
                <a:solidFill>
                  <a:schemeClr val="bg2">
                    <a:lumMod val="10000"/>
                  </a:schemeClr>
                </a:solidFill>
                <a:latin typeface="Comic Sans MS" panose="030F0702030302020204" pitchFamily="66" charset="0"/>
              </a:rPr>
              <a:t>Phase 4 – consolidating learning, syllables, – w-</a:t>
            </a:r>
            <a:r>
              <a:rPr lang="en-GB" dirty="0" err="1" smtClean="0">
                <a:solidFill>
                  <a:schemeClr val="bg2">
                    <a:lumMod val="10000"/>
                  </a:schemeClr>
                </a:solidFill>
                <a:latin typeface="Comic Sans MS" panose="030F0702030302020204" pitchFamily="66" charset="0"/>
              </a:rPr>
              <a:t>i</a:t>
            </a:r>
            <a:r>
              <a:rPr lang="en-GB" dirty="0" smtClean="0">
                <a:solidFill>
                  <a:schemeClr val="bg2">
                    <a:lumMod val="10000"/>
                  </a:schemeClr>
                </a:solidFill>
                <a:latin typeface="Comic Sans MS" panose="030F0702030302020204" pitchFamily="66" charset="0"/>
              </a:rPr>
              <a:t>-n-d/m-</a:t>
            </a:r>
            <a:r>
              <a:rPr lang="en-GB" dirty="0" err="1" smtClean="0">
                <a:solidFill>
                  <a:schemeClr val="bg2">
                    <a:lumMod val="10000"/>
                  </a:schemeClr>
                </a:solidFill>
                <a:latin typeface="Comic Sans MS" panose="030F0702030302020204" pitchFamily="66" charset="0"/>
              </a:rPr>
              <a:t>i</a:t>
            </a:r>
            <a:r>
              <a:rPr lang="en-GB" dirty="0" smtClean="0">
                <a:solidFill>
                  <a:schemeClr val="bg2">
                    <a:lumMod val="10000"/>
                  </a:schemeClr>
                </a:solidFill>
                <a:latin typeface="Comic Sans MS" panose="030F0702030302020204" pitchFamily="66" charset="0"/>
              </a:rPr>
              <a:t>-l-l</a:t>
            </a:r>
            <a:r>
              <a:rPr lang="en-GB" dirty="0">
                <a:solidFill>
                  <a:schemeClr val="bg2">
                    <a:lumMod val="10000"/>
                  </a:schemeClr>
                </a:solidFill>
                <a:latin typeface="Comic Sans MS" panose="030F0702030302020204" pitchFamily="66" charset="0"/>
              </a:rPr>
              <a:t> </a:t>
            </a:r>
            <a:endParaRPr lang="en-GB" dirty="0" smtClean="0">
              <a:solidFill>
                <a:schemeClr val="bg2">
                  <a:lumMod val="10000"/>
                </a:schemeClr>
              </a:solidFill>
              <a:latin typeface="Comic Sans MS" panose="030F0702030302020204" pitchFamily="66" charset="0"/>
            </a:endParaRPr>
          </a:p>
          <a:p>
            <a:pPr algn="just">
              <a:defRPr/>
            </a:pPr>
            <a:endParaRPr lang="en-GB" dirty="0">
              <a:solidFill>
                <a:schemeClr val="bg2">
                  <a:lumMod val="10000"/>
                </a:schemeClr>
              </a:solidFill>
              <a:latin typeface="Comic Sans MS" panose="030F0702030302020204" pitchFamily="66" charset="0"/>
            </a:endParaRPr>
          </a:p>
          <a:p>
            <a:pPr>
              <a:defRPr/>
            </a:pPr>
            <a:r>
              <a:rPr lang="en-GB" dirty="0" smtClean="0">
                <a:solidFill>
                  <a:schemeClr val="bg2">
                    <a:lumMod val="10000"/>
                  </a:schemeClr>
                </a:solidFill>
                <a:latin typeface="Comic Sans MS" panose="030F0702030302020204" pitchFamily="66" charset="0"/>
              </a:rPr>
              <a:t>Phase 5 – new graphemes, alternative pronunciations, split digraphs: th</a:t>
            </a:r>
            <a:r>
              <a:rPr lang="en-GB" dirty="0" smtClean="0">
                <a:solidFill>
                  <a:srgbClr val="FF0000"/>
                </a:solidFill>
                <a:latin typeface="Comic Sans MS" panose="030F0702030302020204" pitchFamily="66" charset="0"/>
              </a:rPr>
              <a:t>e</a:t>
            </a:r>
            <a:r>
              <a:rPr lang="en-GB" dirty="0" smtClean="0">
                <a:solidFill>
                  <a:schemeClr val="bg2">
                    <a:lumMod val="10000"/>
                  </a:schemeClr>
                </a:solidFill>
                <a:latin typeface="Comic Sans MS" panose="030F0702030302020204" pitchFamily="66" charset="0"/>
              </a:rPr>
              <a:t>s</a:t>
            </a:r>
            <a:r>
              <a:rPr lang="en-GB" dirty="0" smtClean="0">
                <a:solidFill>
                  <a:srgbClr val="FF0000"/>
                </a:solidFill>
                <a:latin typeface="Comic Sans MS" panose="030F0702030302020204" pitchFamily="66" charset="0"/>
              </a:rPr>
              <a:t>e</a:t>
            </a:r>
            <a:r>
              <a:rPr lang="en-GB" dirty="0" smtClean="0">
                <a:solidFill>
                  <a:schemeClr val="bg2">
                    <a:lumMod val="10000"/>
                  </a:schemeClr>
                </a:solidFill>
                <a:latin typeface="Comic Sans MS" panose="030F0702030302020204" pitchFamily="66" charset="0"/>
              </a:rPr>
              <a:t>, l</a:t>
            </a:r>
            <a:r>
              <a:rPr lang="en-GB" dirty="0" smtClean="0">
                <a:solidFill>
                  <a:srgbClr val="FF0000"/>
                </a:solidFill>
                <a:latin typeface="Comic Sans MS" panose="030F0702030302020204" pitchFamily="66" charset="0"/>
              </a:rPr>
              <a:t>i</a:t>
            </a:r>
            <a:r>
              <a:rPr lang="en-GB" dirty="0" smtClean="0">
                <a:solidFill>
                  <a:schemeClr val="bg2">
                    <a:lumMod val="10000"/>
                  </a:schemeClr>
                </a:solidFill>
                <a:latin typeface="Comic Sans MS" panose="030F0702030302020204" pitchFamily="66" charset="0"/>
              </a:rPr>
              <a:t>k</a:t>
            </a:r>
            <a:r>
              <a:rPr lang="en-GB" dirty="0" smtClean="0">
                <a:solidFill>
                  <a:srgbClr val="FF0000"/>
                </a:solidFill>
                <a:latin typeface="Comic Sans MS" panose="030F0702030302020204" pitchFamily="66" charset="0"/>
              </a:rPr>
              <a:t>e</a:t>
            </a:r>
            <a:r>
              <a:rPr lang="en-GB" dirty="0" smtClean="0">
                <a:solidFill>
                  <a:schemeClr val="bg2">
                    <a:lumMod val="10000"/>
                  </a:schemeClr>
                </a:solidFill>
                <a:latin typeface="Comic Sans MS" panose="030F0702030302020204" pitchFamily="66" charset="0"/>
              </a:rPr>
              <a:t>, m</a:t>
            </a:r>
            <a:r>
              <a:rPr lang="en-GB" dirty="0" smtClean="0">
                <a:solidFill>
                  <a:srgbClr val="FF0000"/>
                </a:solidFill>
                <a:latin typeface="Comic Sans MS" panose="030F0702030302020204" pitchFamily="66" charset="0"/>
              </a:rPr>
              <a:t>a</a:t>
            </a:r>
            <a:r>
              <a:rPr lang="en-GB" dirty="0" smtClean="0">
                <a:solidFill>
                  <a:schemeClr val="bg2">
                    <a:lumMod val="10000"/>
                  </a:schemeClr>
                </a:solidFill>
                <a:latin typeface="Comic Sans MS" panose="030F0702030302020204" pitchFamily="66" charset="0"/>
              </a:rPr>
              <a:t>d</a:t>
            </a:r>
            <a:r>
              <a:rPr lang="en-GB" dirty="0" smtClean="0">
                <a:solidFill>
                  <a:srgbClr val="FF0000"/>
                </a:solidFill>
                <a:latin typeface="Comic Sans MS" panose="030F0702030302020204" pitchFamily="66" charset="0"/>
              </a:rPr>
              <a:t>e</a:t>
            </a:r>
          </a:p>
          <a:p>
            <a:pPr algn="just">
              <a:defRPr/>
            </a:pPr>
            <a:endParaRPr lang="en-GB" dirty="0">
              <a:solidFill>
                <a:schemeClr val="bg2">
                  <a:lumMod val="10000"/>
                </a:schemeClr>
              </a:solidFill>
              <a:latin typeface="Comic Sans MS" panose="030F0702030302020204" pitchFamily="66" charset="0"/>
            </a:endParaRPr>
          </a:p>
          <a:p>
            <a:pPr algn="just">
              <a:defRPr/>
            </a:pPr>
            <a:r>
              <a:rPr lang="en-GB" dirty="0" smtClean="0">
                <a:solidFill>
                  <a:schemeClr val="bg2">
                    <a:lumMod val="10000"/>
                  </a:schemeClr>
                </a:solidFill>
                <a:latin typeface="Comic Sans MS" panose="030F0702030302020204" pitchFamily="66" charset="0"/>
              </a:rPr>
              <a:t>Phase 6 – different spelling rules  </a:t>
            </a:r>
          </a:p>
          <a:p>
            <a:pPr algn="just">
              <a:defRPr/>
            </a:pPr>
            <a:endParaRPr lang="en-GB" dirty="0">
              <a:solidFill>
                <a:schemeClr val="bg2">
                  <a:lumMod val="10000"/>
                </a:schemeClr>
              </a:solidFill>
              <a:latin typeface="Comic Sans MS" panose="030F0702030302020204" pitchFamily="66" charset="0"/>
            </a:endParaRPr>
          </a:p>
          <a:p>
            <a:pPr algn="just">
              <a:defRPr/>
            </a:pPr>
            <a:r>
              <a:rPr lang="en-GB" b="1" dirty="0" smtClean="0">
                <a:solidFill>
                  <a:schemeClr val="bg2">
                    <a:lumMod val="10000"/>
                  </a:schemeClr>
                </a:solidFill>
                <a:latin typeface="Comic Sans MS" panose="030F0702030302020204" pitchFamily="66" charset="0"/>
              </a:rPr>
              <a:t>Tricky words </a:t>
            </a:r>
            <a:r>
              <a:rPr lang="en-GB" dirty="0" smtClean="0">
                <a:solidFill>
                  <a:schemeClr val="bg2">
                    <a:lumMod val="10000"/>
                  </a:schemeClr>
                </a:solidFill>
                <a:latin typeface="Comic Sans MS" panose="030F0702030302020204" pitchFamily="66" charset="0"/>
              </a:rPr>
              <a:t>(e.g. to, they, she)</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594329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How do we teach phonics?</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490817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sz="2800" b="1" dirty="0" smtClean="0">
                <a:solidFill>
                  <a:schemeClr val="bg2">
                    <a:lumMod val="10000"/>
                  </a:schemeClr>
                </a:solidFill>
                <a:latin typeface="Comic Sans MS" panose="030F0702030302020204" pitchFamily="66" charset="0"/>
              </a:rPr>
              <a:t>Activities are divided into 7 aspects</a:t>
            </a:r>
            <a:r>
              <a:rPr lang="en-GB" sz="2400" b="1" dirty="0" smtClean="0">
                <a:solidFill>
                  <a:schemeClr val="bg2">
                    <a:lumMod val="10000"/>
                  </a:schemeClr>
                </a:solidFill>
                <a:latin typeface="Comic Sans MS" panose="030F0702030302020204" pitchFamily="66" charset="0"/>
              </a:rPr>
              <a:t>: </a:t>
            </a:r>
            <a:endParaRPr lang="en-GB" sz="2400" b="1" dirty="0">
              <a:solidFill>
                <a:schemeClr val="bg2">
                  <a:lumMod val="10000"/>
                </a:schemeClr>
              </a:solidFill>
              <a:latin typeface="Comic Sans MS" panose="030F0702030302020204" pitchFamily="66" charset="0"/>
            </a:endParaRPr>
          </a:p>
          <a:p>
            <a:pPr algn="just">
              <a:defRPr/>
            </a:pPr>
            <a:endParaRPr lang="en-GB" sz="2400" dirty="0" smtClean="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Environmental sounds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Instrumental sounds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Body sounds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Rhythm and rhyme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Alliteration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Voice sounds </a:t>
            </a:r>
          </a:p>
          <a:p>
            <a:pPr marL="285750" indent="-285750" algn="just">
              <a:buFont typeface="Arial" panose="020B0604020202020204" pitchFamily="34" charset="0"/>
              <a:buChar char="•"/>
              <a:defRPr/>
            </a:pPr>
            <a:r>
              <a:rPr lang="en-GB" sz="2400" dirty="0" smtClean="0">
                <a:solidFill>
                  <a:schemeClr val="bg2">
                    <a:lumMod val="10000"/>
                  </a:schemeClr>
                </a:solidFill>
                <a:latin typeface="Comic Sans MS" panose="030F0702030302020204" pitchFamily="66" charset="0"/>
              </a:rPr>
              <a:t>Oral blending and segmenting </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79087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1</a:t>
            </a:r>
            <a:endParaRPr lang="en-GB" altLang="en-US" sz="3600" dirty="0">
              <a:solidFill>
                <a:schemeClr val="accent6"/>
              </a:solidFill>
              <a:latin typeface="BPreplay" panose="02000503000000020004" pitchFamily="50" charset="0"/>
            </a:endParaRPr>
          </a:p>
        </p:txBody>
      </p:sp>
    </p:spTree>
    <p:extLst>
      <p:ext uri="{BB962C8B-B14F-4D97-AF65-F5344CB8AC3E}">
        <p14:creationId xmlns:p14="http://schemas.microsoft.com/office/powerpoint/2010/main" val="2074572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sz="2400" dirty="0" smtClean="0">
              <a:solidFill>
                <a:schemeClr val="bg2">
                  <a:lumMod val="10000"/>
                </a:schemeClr>
              </a:solidFill>
              <a:latin typeface="Comic Sans MS" panose="030F0702030302020204" pitchFamily="66" charset="0"/>
            </a:endParaRP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Learning 19 letters of the alphabet and one sound for each </a:t>
            </a: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Blending sounds together to make words </a:t>
            </a: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Segmenting words into their separate sounds </a:t>
            </a:r>
          </a:p>
          <a:p>
            <a:pPr marL="285750" indent="-285750" algn="just">
              <a:buFont typeface="Arial" panose="020B0604020202020204" pitchFamily="34" charset="0"/>
              <a:buChar char="•"/>
              <a:defRPr/>
            </a:pPr>
            <a:r>
              <a:rPr lang="en-GB" sz="2800" dirty="0" smtClean="0">
                <a:solidFill>
                  <a:schemeClr val="bg2">
                    <a:lumMod val="10000"/>
                  </a:schemeClr>
                </a:solidFill>
                <a:latin typeface="Comic Sans MS" panose="030F0702030302020204" pitchFamily="66" charset="0"/>
              </a:rPr>
              <a:t>Beginning to read simple captions </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4" name="Rectangle 3"/>
          <p:cNvSpPr>
            <a:spLocks noChangeArrowheads="1"/>
          </p:cNvSpPr>
          <p:nvPr/>
        </p:nvSpPr>
        <p:spPr bwMode="auto">
          <a:xfrm>
            <a:off x="407988" y="401638"/>
            <a:ext cx="186140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Phase 2</a:t>
            </a:r>
            <a:endParaRPr lang="en-GB" altLang="en-US" sz="3600" dirty="0">
              <a:solidFill>
                <a:schemeClr val="accent6"/>
              </a:solidFill>
              <a:latin typeface="BPreplay" panose="02000503000000020004" pitchFamily="50" charset="0"/>
            </a:endParaRPr>
          </a:p>
        </p:txBody>
      </p:sp>
      <p:pic>
        <p:nvPicPr>
          <p:cNvPr id="3" name="Picture 2"/>
          <p:cNvPicPr>
            <a:picLocks noChangeAspect="1"/>
          </p:cNvPicPr>
          <p:nvPr/>
        </p:nvPicPr>
        <p:blipFill rotWithShape="1">
          <a:blip r:embed="rId3"/>
          <a:srcRect l="19509" t="31914" r="48755" b="28364"/>
          <a:stretch/>
        </p:blipFill>
        <p:spPr>
          <a:xfrm>
            <a:off x="2888820" y="3967241"/>
            <a:ext cx="3355863" cy="2361533"/>
          </a:xfrm>
          <a:prstGeom prst="rect">
            <a:avLst/>
          </a:prstGeom>
        </p:spPr>
      </p:pic>
    </p:spTree>
    <p:extLst>
      <p:ext uri="{BB962C8B-B14F-4D97-AF65-F5344CB8AC3E}">
        <p14:creationId xmlns:p14="http://schemas.microsoft.com/office/powerpoint/2010/main" val="1459060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1908</TotalTime>
  <Words>830</Words>
  <Application>Microsoft Office PowerPoint</Application>
  <PresentationFormat>On-screen Show (4:3)</PresentationFormat>
  <Paragraphs>197</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7" baseType="lpstr">
      <vt:lpstr>Sassoon Infant Rg</vt:lpstr>
      <vt:lpstr>Arial</vt:lpstr>
      <vt:lpstr>Calibri</vt:lpstr>
      <vt:lpstr>Sassoon Infant Md</vt:lpstr>
      <vt:lpstr>BPreplay</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Windows User</cp:lastModifiedBy>
  <cp:revision>169</cp:revision>
  <cp:lastPrinted>2019-09-11T11:43:14Z</cp:lastPrinted>
  <dcterms:created xsi:type="dcterms:W3CDTF">2014-10-01T16:09:27Z</dcterms:created>
  <dcterms:modified xsi:type="dcterms:W3CDTF">2019-09-11T18:28:12Z</dcterms:modified>
</cp:coreProperties>
</file>